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handoutMasterIdLst>
    <p:handoutMasterId r:id="rId18"/>
  </p:handoutMasterIdLst>
  <p:sldIdLst>
    <p:sldId id="273" r:id="rId3"/>
    <p:sldId id="260" r:id="rId4"/>
    <p:sldId id="261" r:id="rId5"/>
    <p:sldId id="262" r:id="rId6"/>
    <p:sldId id="277" r:id="rId7"/>
    <p:sldId id="276" r:id="rId8"/>
    <p:sldId id="278" r:id="rId9"/>
    <p:sldId id="263" r:id="rId10"/>
    <p:sldId id="279" r:id="rId11"/>
    <p:sldId id="265" r:id="rId12"/>
    <p:sldId id="268" r:id="rId13"/>
    <p:sldId id="258" r:id="rId14"/>
    <p:sldId id="274" r:id="rId15"/>
    <p:sldId id="257" r:id="rId16"/>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97" userDrawn="1">
          <p15:clr>
            <a:srgbClr val="A4A3A4"/>
          </p15:clr>
        </p15:guide>
        <p15:guide id="2" pos="29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221"/>
    <a:srgbClr val="F618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5620"/>
    <p:restoredTop sz="94660"/>
  </p:normalViewPr>
  <p:slideViewPr>
    <p:cSldViewPr snapToGrid="0" showGuides="1">
      <p:cViewPr>
        <p:scale>
          <a:sx n="75" d="100"/>
          <a:sy n="75" d="100"/>
        </p:scale>
        <p:origin x="2064" y="1181"/>
      </p:cViewPr>
      <p:guideLst>
        <p:guide orient="horz" pos="2197"/>
        <p:guide pos="2957"/>
      </p:guideLst>
    </p:cSldViewPr>
  </p:slideViewPr>
  <p:notesTextViewPr>
    <p:cViewPr>
      <p:scale>
        <a:sx n="1" d="1"/>
        <a:sy n="1" d="1"/>
      </p:scale>
      <p:origin x="0" y="0"/>
    </p:cViewPr>
  </p:notesTextViewPr>
  <p:sorterViewPr showFormatting="0">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pPr fontAlgn="base"/>
            <a:fld id="{D2A48B96-639E-45A3-A0BA-2464DFDB1FAA}" type="datetimeFigureOut">
              <a:rPr lang="zh-CN" altLang="en-US" strike="noStrike" noProof="1" smtClean="0">
                <a:latin typeface="Arial" panose="020B0604020202020204" pitchFamily="34" charset="0"/>
                <a:ea typeface="Arial" panose="020B0604020202020204" pitchFamily="34" charset="0"/>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nchorCtr="0"/>
          <a:p>
            <a:pPr lvl="0"/>
            <a:r>
              <a:rPr lang="zh-CN" altLang="en-US"/>
              <a:t> Click to edit Master text style</a:t>
            </a:r>
            <a:endParaRPr lang="zh-CN" altLang="en-US"/>
          </a:p>
          <a:p>
            <a:pPr lvl="0"/>
            <a:r>
              <a:rPr lang="zh-CN" altLang="en-US"/>
              <a:t>              Second level</a:t>
            </a:r>
            <a:endParaRPr lang="zh-CN" altLang="en-US"/>
          </a:p>
          <a:p>
            <a:pPr lvl="0"/>
            <a:r>
              <a:rPr lang="zh-CN" altLang="en-US"/>
              <a:t>                            Third level</a:t>
            </a:r>
            <a:endParaRPr lang="zh-CN" altLang="en-US"/>
          </a:p>
          <a:p>
            <a:pPr lvl="0"/>
            <a:r>
              <a:rPr lang="zh-CN" altLang="en-US"/>
              <a:t>                                      Fourth level</a:t>
            </a:r>
            <a:endParaRPr lang="zh-CN" altLang="en-US"/>
          </a:p>
          <a:p>
            <a:pPr lvl="0"/>
            <a:r>
              <a:rPr lang="zh-CN" altLang="en-US"/>
              <a:t>                                                    Fifth level</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pPr fontAlgn="base"/>
            <a:fld id="{A6837353-30EB-4A48-80EB-173D804AEFBD}" type="slidenum">
              <a:rPr lang="zh-CN" altLang="en-US" strike="noStrike" noProof="1" smtClean="0">
                <a:latin typeface="Arial" panose="020B0604020202020204" pitchFamily="34" charset="0"/>
                <a:ea typeface="Arial" panose="020B0604020202020204" pitchFamily="34" charset="0"/>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smtClean="0"/>
              <a:t>Click to edit Master title style</a:t>
            </a:r>
            <a:endParaRPr lang="zh-CN" altLang="en-US" strike="noStrike" noProof="1" smtClean="0"/>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t>Click to edit Master title style</a:t>
            </a:r>
            <a:endParaRPr lang="zh-CN" altLang="en-US" strike="noStrike" noProof="1" smtClean="0"/>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087A6AC-F4CC-4AE9-9544-8D77F31D3FDC}" type="slidenum">
              <a:rPr kumimoji="0" lang="zh-CN" altLang="en-US" sz="12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Arial" panose="020B0604020202020204" pitchFamily="34" charset="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Click to edit Master title style</a:t>
            </a:r>
            <a:endParaRPr lang="zh-CN" altLang="en-US" strike="noStrike" noProof="1" smtClean="0"/>
          </a:p>
        </p:txBody>
      </p:sp>
      <p:sp>
        <p:nvSpPr>
          <p:cNvPr id="3" name="内容占位符 2"/>
          <p:cNvSpPr>
            <a:spLocks noGrp="1"/>
          </p:cNvSpPr>
          <p:nvPr>
            <p:ph idx="1" hasCustomPrompt="1"/>
          </p:nvPr>
        </p:nvSpPr>
        <p:spPr/>
        <p:txBody>
          <a:bodyPr/>
          <a:lstStyle/>
          <a:p>
            <a:pPr lvl="0" fontAlgn="auto"/>
            <a:r>
              <a:rPr lang="zh-CN" altLang="en-US" strike="noStrike" noProof="1" smtClean="0"/>
              <a:t> Click to edit Master text style</a:t>
            </a:r>
            <a:endParaRPr lang="zh-CN" altLang="en-US" strike="noStrike" noProof="1" smtClean="0"/>
          </a:p>
          <a:p>
            <a:pPr lvl="0" fontAlgn="auto"/>
            <a:r>
              <a:rPr lang="zh-CN" altLang="en-US" strike="noStrike" noProof="1" smtClean="0"/>
              <a:t>              Second level</a:t>
            </a:r>
            <a:endParaRPr lang="zh-CN" altLang="en-US" strike="noStrike" noProof="1" smtClean="0"/>
          </a:p>
          <a:p>
            <a:pPr lvl="0" fontAlgn="auto"/>
            <a:r>
              <a:rPr lang="zh-CN" altLang="en-US" strike="noStrike" noProof="1" smtClean="0"/>
              <a:t>                            Third level</a:t>
            </a:r>
            <a:endParaRPr lang="zh-CN" altLang="en-US" strike="noStrike" noProof="1" smtClean="0"/>
          </a:p>
          <a:p>
            <a:pPr lvl="0" fontAlgn="auto"/>
            <a:r>
              <a:rPr lang="zh-CN" altLang="en-US" strike="noStrike" noProof="1" smtClean="0"/>
              <a:t>                                      Fourth level</a:t>
            </a:r>
            <a:endParaRPr lang="zh-CN" altLang="en-US" strike="noStrike" noProof="1" smtClean="0"/>
          </a:p>
          <a:p>
            <a:pPr lvl="0" fontAlgn="auto"/>
            <a:r>
              <a:rPr lang="zh-CN" altLang="en-US" strike="noStrike" noProof="1" smtClean="0"/>
              <a:t>                                                    Fifth level</a:t>
            </a:r>
            <a:endParaRPr lang="zh-CN" altLang="en-US" strike="noStrike" noProof="1" smtClean="0"/>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087A6AC-F4CC-4AE9-9544-8D77F31D3FDC}" type="slidenum">
              <a:rPr kumimoji="0" lang="zh-CN" altLang="en-US" sz="12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Arial" panose="020B0604020202020204" pitchFamily="34" charset="0"/>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087A6AC-F4CC-4AE9-9544-8D77F31D3FDC}" type="slidenum">
              <a:rPr kumimoji="0" lang="zh-CN" altLang="en-US" sz="12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Arial" panose="020B0604020202020204" pitchFamily="34" charset="0"/>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p>
            <a:pPr lvl="0"/>
            <a:r>
              <a:rPr lang="zh-CN" altLang="en-US" dirty="0"/>
              <a:t>Click to edit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nchorCtr="0"/>
          <a:p>
            <a:pPr lvl="0"/>
            <a:r>
              <a:rPr lang="zh-CN" altLang="en-US" dirty="0"/>
              <a:t> Click to edit Master text style</a:t>
            </a:r>
            <a:endParaRPr lang="zh-CN" altLang="en-US" dirty="0"/>
          </a:p>
          <a:p>
            <a:pPr lvl="0"/>
            <a:r>
              <a:rPr lang="zh-CN" altLang="en-US" dirty="0"/>
              <a:t>              Second level</a:t>
            </a:r>
            <a:endParaRPr lang="zh-CN" altLang="en-US" dirty="0"/>
          </a:p>
          <a:p>
            <a:pPr lvl="0"/>
            <a:r>
              <a:rPr lang="zh-CN" altLang="en-US" dirty="0"/>
              <a:t>                            Third level</a:t>
            </a:r>
            <a:endParaRPr lang="zh-CN" altLang="en-US" dirty="0"/>
          </a:p>
          <a:p>
            <a:pPr lvl="0"/>
            <a:r>
              <a:rPr lang="zh-CN" altLang="en-US" dirty="0"/>
              <a:t>                                      Fourth level</a:t>
            </a:r>
            <a:endParaRPr lang="zh-CN" altLang="en-US" dirty="0"/>
          </a:p>
          <a:p>
            <a:pPr lvl="0"/>
            <a:r>
              <a:rPr lang="zh-CN" altLang="en-US" dirty="0"/>
              <a:t>                                                    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6087A6AC-F4CC-4AE9-9544-8D77F31D3FDC}" type="slidenum">
              <a:rPr kumimoji="0" lang="zh-CN" altLang="en-US" sz="12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75855"/>
            <a:ext cx="9144000" cy="2734107"/>
          </a:xfrm>
        </p:spPr>
        <p:txBody>
          <a:bodyPr>
            <a:normAutofit/>
          </a:bodyPr>
          <a:lstStyle/>
          <a:p>
            <a:r>
              <a:rPr lang="en-US" dirty="0" smtClean="0"/>
              <a:t> .</a:t>
            </a:r>
            <a:endParaRPr lang="en-US" dirty="0"/>
          </a:p>
        </p:txBody>
      </p:sp>
      <p:sp>
        <p:nvSpPr>
          <p:cNvPr id="3" name="Subtitle 2"/>
          <p:cNvSpPr>
            <a:spLocks noGrp="1"/>
          </p:cNvSpPr>
          <p:nvPr>
            <p:ph type="subTitle" idx="1"/>
          </p:nvPr>
        </p:nvSpPr>
        <p:spPr/>
        <p:txBody>
          <a:bodyPr/>
          <a:lstStyle/>
          <a:p>
            <a:pPr algn="l"/>
            <a:r>
              <a:rPr lang="en-US" dirty="0" smtClean="0"/>
              <a:t>.</a:t>
            </a:r>
            <a:endParaRPr lang="en-US" dirty="0"/>
          </a:p>
        </p:txBody>
      </p:sp>
      <p:pic>
        <p:nvPicPr>
          <p:cNvPr id="17" name="Picture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15477762" y="-2751785"/>
            <a:ext cx="6858000" cy="12337324"/>
          </a:xfrm>
          <a:prstGeom prst="rect">
            <a:avLst/>
          </a:prstGeom>
        </p:spPr>
      </p:pic>
      <p:sp>
        <p:nvSpPr>
          <p:cNvPr id="11" name="Freeform 10"/>
          <p:cNvSpPr/>
          <p:nvPr/>
        </p:nvSpPr>
        <p:spPr>
          <a:xfrm>
            <a:off x="-17780" y="0"/>
            <a:ext cx="12335510" cy="6845935"/>
          </a:xfrm>
          <a:custGeom>
            <a:avLst/>
            <a:gdLst/>
            <a:ahLst/>
            <a:cxnLst/>
            <a:rect l="l" t="t" r="r" b="b"/>
            <a:pathLst>
              <a:path w="12192000" h="6858000">
                <a:moveTo>
                  <a:pt x="8741140" y="4622133"/>
                </a:moveTo>
                <a:lnTo>
                  <a:pt x="8768990" y="4712820"/>
                </a:lnTo>
                <a:lnTo>
                  <a:pt x="8713588" y="4712820"/>
                </a:lnTo>
                <a:close/>
                <a:moveTo>
                  <a:pt x="9502822" y="4611464"/>
                </a:moveTo>
                <a:cubicBezTo>
                  <a:pt x="9519226" y="4611464"/>
                  <a:pt x="9532219" y="4616941"/>
                  <a:pt x="9541798" y="4627897"/>
                </a:cubicBezTo>
                <a:cubicBezTo>
                  <a:pt x="9551378" y="4638853"/>
                  <a:pt x="9556168" y="4656205"/>
                  <a:pt x="9556168" y="4679952"/>
                </a:cubicBezTo>
                <a:cubicBezTo>
                  <a:pt x="9556168" y="4708174"/>
                  <a:pt x="9551578" y="4727734"/>
                  <a:pt x="9542401" y="4738632"/>
                </a:cubicBezTo>
                <a:cubicBezTo>
                  <a:pt x="9533224" y="4749531"/>
                  <a:pt x="9520259" y="4754980"/>
                  <a:pt x="9503510" y="4754980"/>
                </a:cubicBezTo>
                <a:cubicBezTo>
                  <a:pt x="9487220" y="4754980"/>
                  <a:pt x="9474342" y="4749416"/>
                  <a:pt x="9464878" y="4738288"/>
                </a:cubicBezTo>
                <a:cubicBezTo>
                  <a:pt x="9455413" y="4727160"/>
                  <a:pt x="9450681" y="4708862"/>
                  <a:pt x="9450681" y="4683394"/>
                </a:cubicBezTo>
                <a:cubicBezTo>
                  <a:pt x="9450681" y="4657696"/>
                  <a:pt x="9455442" y="4639284"/>
                  <a:pt x="9464964" y="4628156"/>
                </a:cubicBezTo>
                <a:cubicBezTo>
                  <a:pt x="9474485" y="4617028"/>
                  <a:pt x="9487106" y="4611464"/>
                  <a:pt x="9502822" y="4611464"/>
                </a:cubicBezTo>
                <a:close/>
                <a:moveTo>
                  <a:pt x="5511848" y="4611464"/>
                </a:moveTo>
                <a:cubicBezTo>
                  <a:pt x="5528252" y="4611464"/>
                  <a:pt x="5541245" y="4616941"/>
                  <a:pt x="5550825" y="4627897"/>
                </a:cubicBezTo>
                <a:cubicBezTo>
                  <a:pt x="5560403" y="4638853"/>
                  <a:pt x="5565193" y="4656205"/>
                  <a:pt x="5565193" y="4679952"/>
                </a:cubicBezTo>
                <a:cubicBezTo>
                  <a:pt x="5565193" y="4708174"/>
                  <a:pt x="5560604" y="4727734"/>
                  <a:pt x="5551426" y="4738632"/>
                </a:cubicBezTo>
                <a:cubicBezTo>
                  <a:pt x="5542249" y="4749531"/>
                  <a:pt x="5529285" y="4754980"/>
                  <a:pt x="5512536" y="4754980"/>
                </a:cubicBezTo>
                <a:cubicBezTo>
                  <a:pt x="5496245" y="4754980"/>
                  <a:pt x="5483368" y="4749416"/>
                  <a:pt x="5473904" y="4738288"/>
                </a:cubicBezTo>
                <a:cubicBezTo>
                  <a:pt x="5464438" y="4727160"/>
                  <a:pt x="5459707" y="4708862"/>
                  <a:pt x="5459707" y="4683394"/>
                </a:cubicBezTo>
                <a:cubicBezTo>
                  <a:pt x="5459707" y="4657696"/>
                  <a:pt x="5464467" y="4639284"/>
                  <a:pt x="5473989" y="4628156"/>
                </a:cubicBezTo>
                <a:cubicBezTo>
                  <a:pt x="5483511" y="4617028"/>
                  <a:pt x="5496130" y="4611464"/>
                  <a:pt x="5511848" y="4611464"/>
                </a:cubicBezTo>
                <a:close/>
                <a:moveTo>
                  <a:pt x="5016547" y="4611464"/>
                </a:moveTo>
                <a:cubicBezTo>
                  <a:pt x="5032954" y="4611464"/>
                  <a:pt x="5045945" y="4616941"/>
                  <a:pt x="5055524" y="4627897"/>
                </a:cubicBezTo>
                <a:cubicBezTo>
                  <a:pt x="5065103" y="4638853"/>
                  <a:pt x="5069893" y="4656205"/>
                  <a:pt x="5069893" y="4679952"/>
                </a:cubicBezTo>
                <a:cubicBezTo>
                  <a:pt x="5069893" y="4708174"/>
                  <a:pt x="5065304" y="4727734"/>
                  <a:pt x="5056127" y="4738632"/>
                </a:cubicBezTo>
                <a:cubicBezTo>
                  <a:pt x="5046949" y="4749531"/>
                  <a:pt x="5033985" y="4754980"/>
                  <a:pt x="5017236" y="4754980"/>
                </a:cubicBezTo>
                <a:cubicBezTo>
                  <a:pt x="5000945" y="4754980"/>
                  <a:pt x="4988068" y="4749416"/>
                  <a:pt x="4978603" y="4738288"/>
                </a:cubicBezTo>
                <a:cubicBezTo>
                  <a:pt x="4969138" y="4727160"/>
                  <a:pt x="4964406" y="4708862"/>
                  <a:pt x="4964406" y="4683394"/>
                </a:cubicBezTo>
                <a:cubicBezTo>
                  <a:pt x="4964406" y="4657696"/>
                  <a:pt x="4969167" y="4639284"/>
                  <a:pt x="4978689" y="4628156"/>
                </a:cubicBezTo>
                <a:cubicBezTo>
                  <a:pt x="4988212" y="4617028"/>
                  <a:pt x="5000830" y="4611464"/>
                  <a:pt x="5016547" y="4611464"/>
                </a:cubicBezTo>
                <a:close/>
                <a:moveTo>
                  <a:pt x="3568747" y="4611464"/>
                </a:moveTo>
                <a:cubicBezTo>
                  <a:pt x="3585153" y="4611464"/>
                  <a:pt x="3598145" y="4616941"/>
                  <a:pt x="3607724" y="4627897"/>
                </a:cubicBezTo>
                <a:cubicBezTo>
                  <a:pt x="3617303" y="4638853"/>
                  <a:pt x="3622093" y="4656205"/>
                  <a:pt x="3622093" y="4679952"/>
                </a:cubicBezTo>
                <a:cubicBezTo>
                  <a:pt x="3622093" y="4708174"/>
                  <a:pt x="3617504" y="4727734"/>
                  <a:pt x="3608327" y="4738632"/>
                </a:cubicBezTo>
                <a:cubicBezTo>
                  <a:pt x="3599149" y="4749531"/>
                  <a:pt x="3586185" y="4754980"/>
                  <a:pt x="3569436" y="4754980"/>
                </a:cubicBezTo>
                <a:cubicBezTo>
                  <a:pt x="3553145" y="4754980"/>
                  <a:pt x="3540268" y="4749416"/>
                  <a:pt x="3530803" y="4738288"/>
                </a:cubicBezTo>
                <a:cubicBezTo>
                  <a:pt x="3521339" y="4727160"/>
                  <a:pt x="3516607" y="4708862"/>
                  <a:pt x="3516607" y="4683394"/>
                </a:cubicBezTo>
                <a:cubicBezTo>
                  <a:pt x="3516607" y="4657696"/>
                  <a:pt x="3521367" y="4639284"/>
                  <a:pt x="3530889" y="4628156"/>
                </a:cubicBezTo>
                <a:cubicBezTo>
                  <a:pt x="3540411" y="4617028"/>
                  <a:pt x="3553031" y="4611464"/>
                  <a:pt x="3568747" y="4611464"/>
                </a:cubicBezTo>
                <a:close/>
                <a:moveTo>
                  <a:pt x="6612515" y="4608022"/>
                </a:moveTo>
                <a:lnTo>
                  <a:pt x="6634714" y="4608022"/>
                </a:lnTo>
                <a:cubicBezTo>
                  <a:pt x="6649283" y="4608022"/>
                  <a:pt x="6659207" y="4610775"/>
                  <a:pt x="6664484" y="4616282"/>
                </a:cubicBezTo>
                <a:cubicBezTo>
                  <a:pt x="6669761" y="4621788"/>
                  <a:pt x="6672399" y="4628500"/>
                  <a:pt x="6672399" y="4636415"/>
                </a:cubicBezTo>
                <a:cubicBezTo>
                  <a:pt x="6672399" y="4644561"/>
                  <a:pt x="6669360" y="4651243"/>
                  <a:pt x="6663279" y="4656463"/>
                </a:cubicBezTo>
                <a:cubicBezTo>
                  <a:pt x="6657199" y="4661683"/>
                  <a:pt x="6646645" y="4664293"/>
                  <a:pt x="6631616" y="4664293"/>
                </a:cubicBezTo>
                <a:lnTo>
                  <a:pt x="6612515" y="4664293"/>
                </a:lnTo>
                <a:close/>
                <a:moveTo>
                  <a:pt x="6909166" y="4607678"/>
                </a:moveTo>
                <a:lnTo>
                  <a:pt x="6943411" y="4607678"/>
                </a:lnTo>
                <a:cubicBezTo>
                  <a:pt x="6957637" y="4607678"/>
                  <a:pt x="6967330" y="4609857"/>
                  <a:pt x="6972493" y="4614217"/>
                </a:cubicBezTo>
                <a:cubicBezTo>
                  <a:pt x="6977655" y="4618576"/>
                  <a:pt x="6980236" y="4624829"/>
                  <a:pt x="6980236" y="4632974"/>
                </a:cubicBezTo>
                <a:cubicBezTo>
                  <a:pt x="6980236" y="4638480"/>
                  <a:pt x="6978602" y="4643356"/>
                  <a:pt x="6975332" y="4647601"/>
                </a:cubicBezTo>
                <a:cubicBezTo>
                  <a:pt x="6972063" y="4651846"/>
                  <a:pt x="6967847" y="4654484"/>
                  <a:pt x="6962684" y="4655517"/>
                </a:cubicBezTo>
                <a:cubicBezTo>
                  <a:pt x="6952474" y="4657811"/>
                  <a:pt x="6945591" y="4658958"/>
                  <a:pt x="6942034" y="4658958"/>
                </a:cubicBezTo>
                <a:lnTo>
                  <a:pt x="6909166" y="4658958"/>
                </a:lnTo>
                <a:close/>
                <a:moveTo>
                  <a:pt x="6137642" y="4607678"/>
                </a:moveTo>
                <a:lnTo>
                  <a:pt x="6171886" y="4607678"/>
                </a:lnTo>
                <a:cubicBezTo>
                  <a:pt x="6186111" y="4607678"/>
                  <a:pt x="6195806" y="4609857"/>
                  <a:pt x="6200968" y="4614217"/>
                </a:cubicBezTo>
                <a:cubicBezTo>
                  <a:pt x="6206131" y="4618576"/>
                  <a:pt x="6208712" y="4624829"/>
                  <a:pt x="6208712" y="4632974"/>
                </a:cubicBezTo>
                <a:cubicBezTo>
                  <a:pt x="6208712" y="4638480"/>
                  <a:pt x="6207077" y="4643356"/>
                  <a:pt x="6203807" y="4647601"/>
                </a:cubicBezTo>
                <a:cubicBezTo>
                  <a:pt x="6200538" y="4651846"/>
                  <a:pt x="6196322" y="4654484"/>
                  <a:pt x="6191159" y="4655517"/>
                </a:cubicBezTo>
                <a:cubicBezTo>
                  <a:pt x="6180949" y="4657811"/>
                  <a:pt x="6174066" y="4658958"/>
                  <a:pt x="6170509" y="4658958"/>
                </a:cubicBezTo>
                <a:lnTo>
                  <a:pt x="6137642" y="4658958"/>
                </a:lnTo>
                <a:close/>
                <a:moveTo>
                  <a:pt x="9716428" y="4556741"/>
                </a:moveTo>
                <a:lnTo>
                  <a:pt x="9716428" y="4809014"/>
                </a:lnTo>
                <a:lnTo>
                  <a:pt x="9789734" y="4809014"/>
                </a:lnTo>
                <a:lnTo>
                  <a:pt x="9789734" y="4670499"/>
                </a:lnTo>
                <a:lnTo>
                  <a:pt x="9884208" y="4809014"/>
                </a:lnTo>
                <a:lnTo>
                  <a:pt x="9957687" y="4809014"/>
                </a:lnTo>
                <a:lnTo>
                  <a:pt x="9957687" y="4556741"/>
                </a:lnTo>
                <a:lnTo>
                  <a:pt x="9884208" y="4556741"/>
                </a:lnTo>
                <a:lnTo>
                  <a:pt x="9884208" y="4696311"/>
                </a:lnTo>
                <a:lnTo>
                  <a:pt x="9789218" y="4556741"/>
                </a:lnTo>
                <a:close/>
                <a:moveTo>
                  <a:pt x="9214184" y="4556741"/>
                </a:moveTo>
                <a:lnTo>
                  <a:pt x="9214184" y="4809014"/>
                </a:lnTo>
                <a:lnTo>
                  <a:pt x="9292309" y="4809014"/>
                </a:lnTo>
                <a:lnTo>
                  <a:pt x="9292309" y="4556741"/>
                </a:lnTo>
                <a:close/>
                <a:moveTo>
                  <a:pt x="8898086" y="4556741"/>
                </a:moveTo>
                <a:lnTo>
                  <a:pt x="8898086" y="4619035"/>
                </a:lnTo>
                <a:lnTo>
                  <a:pt x="8977588" y="4619035"/>
                </a:lnTo>
                <a:lnTo>
                  <a:pt x="8977588" y="4809014"/>
                </a:lnTo>
                <a:lnTo>
                  <a:pt x="9055542" y="4809014"/>
                </a:lnTo>
                <a:lnTo>
                  <a:pt x="9055542" y="4619035"/>
                </a:lnTo>
                <a:lnTo>
                  <a:pt x="9135044" y="4619035"/>
                </a:lnTo>
                <a:lnTo>
                  <a:pt x="9135044" y="4556741"/>
                </a:lnTo>
                <a:close/>
                <a:moveTo>
                  <a:pt x="8699580" y="4556741"/>
                </a:moveTo>
                <a:lnTo>
                  <a:pt x="8604765" y="4809014"/>
                </a:lnTo>
                <a:lnTo>
                  <a:pt x="8684360" y="4809014"/>
                </a:lnTo>
                <a:lnTo>
                  <a:pt x="8696657" y="4767370"/>
                </a:lnTo>
                <a:lnTo>
                  <a:pt x="8785161" y="4767370"/>
                </a:lnTo>
                <a:lnTo>
                  <a:pt x="8797780" y="4809014"/>
                </a:lnTo>
                <a:lnTo>
                  <a:pt x="8879408" y="4809014"/>
                </a:lnTo>
                <a:lnTo>
                  <a:pt x="8784610" y="4556741"/>
                </a:lnTo>
                <a:close/>
                <a:moveTo>
                  <a:pt x="8345637" y="4556741"/>
                </a:moveTo>
                <a:lnTo>
                  <a:pt x="8345637" y="4619035"/>
                </a:lnTo>
                <a:lnTo>
                  <a:pt x="8425138" y="4619035"/>
                </a:lnTo>
                <a:lnTo>
                  <a:pt x="8425138" y="4809014"/>
                </a:lnTo>
                <a:lnTo>
                  <a:pt x="8503092" y="4809014"/>
                </a:lnTo>
                <a:lnTo>
                  <a:pt x="8503092" y="4619035"/>
                </a:lnTo>
                <a:lnTo>
                  <a:pt x="8582594" y="4619035"/>
                </a:lnTo>
                <a:lnTo>
                  <a:pt x="8582594" y="4556741"/>
                </a:lnTo>
                <a:close/>
                <a:moveTo>
                  <a:pt x="8030503" y="4556741"/>
                </a:moveTo>
                <a:lnTo>
                  <a:pt x="8030503" y="4809014"/>
                </a:lnTo>
                <a:lnTo>
                  <a:pt x="8103810" y="4809014"/>
                </a:lnTo>
                <a:lnTo>
                  <a:pt x="8103810" y="4670499"/>
                </a:lnTo>
                <a:lnTo>
                  <a:pt x="8198283" y="4809014"/>
                </a:lnTo>
                <a:lnTo>
                  <a:pt x="8271762" y="4809014"/>
                </a:lnTo>
                <a:lnTo>
                  <a:pt x="8271762" y="4556741"/>
                </a:lnTo>
                <a:lnTo>
                  <a:pt x="8198283" y="4556741"/>
                </a:lnTo>
                <a:lnTo>
                  <a:pt x="8198283" y="4696311"/>
                </a:lnTo>
                <a:lnTo>
                  <a:pt x="8103294" y="4556741"/>
                </a:lnTo>
                <a:close/>
                <a:moveTo>
                  <a:pt x="7734539" y="4556741"/>
                </a:moveTo>
                <a:lnTo>
                  <a:pt x="7734539" y="4809014"/>
                </a:lnTo>
                <a:lnTo>
                  <a:pt x="7947233" y="4809014"/>
                </a:lnTo>
                <a:lnTo>
                  <a:pt x="7947233" y="4751883"/>
                </a:lnTo>
                <a:lnTo>
                  <a:pt x="7812664" y="4751883"/>
                </a:lnTo>
                <a:lnTo>
                  <a:pt x="7812664" y="4702151"/>
                </a:lnTo>
                <a:lnTo>
                  <a:pt x="7933982" y="4702151"/>
                </a:lnTo>
                <a:lnTo>
                  <a:pt x="7933982" y="4650698"/>
                </a:lnTo>
                <a:lnTo>
                  <a:pt x="7812664" y="4650698"/>
                </a:lnTo>
                <a:lnTo>
                  <a:pt x="7812664" y="4610603"/>
                </a:lnTo>
                <a:lnTo>
                  <a:pt x="7943447" y="4610603"/>
                </a:lnTo>
                <a:lnTo>
                  <a:pt x="7943447" y="4556741"/>
                </a:lnTo>
                <a:close/>
                <a:moveTo>
                  <a:pt x="7143989" y="4556741"/>
                </a:moveTo>
                <a:lnTo>
                  <a:pt x="7143989" y="4809014"/>
                </a:lnTo>
                <a:lnTo>
                  <a:pt x="7356683" y="4809014"/>
                </a:lnTo>
                <a:lnTo>
                  <a:pt x="7356683" y="4751883"/>
                </a:lnTo>
                <a:lnTo>
                  <a:pt x="7222115" y="4751883"/>
                </a:lnTo>
                <a:lnTo>
                  <a:pt x="7222115" y="4702151"/>
                </a:lnTo>
                <a:lnTo>
                  <a:pt x="7343433" y="4702151"/>
                </a:lnTo>
                <a:lnTo>
                  <a:pt x="7343433" y="4650698"/>
                </a:lnTo>
                <a:lnTo>
                  <a:pt x="7222115" y="4650698"/>
                </a:lnTo>
                <a:lnTo>
                  <a:pt x="7222115" y="4610603"/>
                </a:lnTo>
                <a:lnTo>
                  <a:pt x="7352897" y="4610603"/>
                </a:lnTo>
                <a:lnTo>
                  <a:pt x="7352897" y="4556741"/>
                </a:lnTo>
                <a:close/>
                <a:moveTo>
                  <a:pt x="6830869" y="4556741"/>
                </a:moveTo>
                <a:lnTo>
                  <a:pt x="6830869" y="4809014"/>
                </a:lnTo>
                <a:lnTo>
                  <a:pt x="6909166" y="4809014"/>
                </a:lnTo>
                <a:lnTo>
                  <a:pt x="6909166" y="4706625"/>
                </a:lnTo>
                <a:lnTo>
                  <a:pt x="6916050" y="4706625"/>
                </a:lnTo>
                <a:cubicBezTo>
                  <a:pt x="6923163" y="4706625"/>
                  <a:pt x="6929530" y="4708575"/>
                  <a:pt x="6935151" y="4712476"/>
                </a:cubicBezTo>
                <a:cubicBezTo>
                  <a:pt x="6939281" y="4715459"/>
                  <a:pt x="6943985" y="4721940"/>
                  <a:pt x="6949262" y="4731921"/>
                </a:cubicBezTo>
                <a:lnTo>
                  <a:pt x="6990930" y="4809014"/>
                </a:lnTo>
                <a:lnTo>
                  <a:pt x="7079012" y="4809014"/>
                </a:lnTo>
                <a:lnTo>
                  <a:pt x="7041261" y="4735914"/>
                </a:lnTo>
                <a:cubicBezTo>
                  <a:pt x="7039428" y="4732239"/>
                  <a:pt x="7035788" y="4727015"/>
                  <a:pt x="7030342" y="4720240"/>
                </a:cubicBezTo>
                <a:cubicBezTo>
                  <a:pt x="7024897" y="4713465"/>
                  <a:pt x="7020740" y="4709044"/>
                  <a:pt x="7017874" y="4706977"/>
                </a:cubicBezTo>
                <a:cubicBezTo>
                  <a:pt x="7013632" y="4703878"/>
                  <a:pt x="7006867" y="4700778"/>
                  <a:pt x="6997582" y="4697677"/>
                </a:cubicBezTo>
                <a:cubicBezTo>
                  <a:pt x="7009176" y="4695038"/>
                  <a:pt x="7018302" y="4691711"/>
                  <a:pt x="7024959" y="4687696"/>
                </a:cubicBezTo>
                <a:cubicBezTo>
                  <a:pt x="7035404" y="4681386"/>
                  <a:pt x="7043611" y="4673155"/>
                  <a:pt x="7049581" y="4663002"/>
                </a:cubicBezTo>
                <a:cubicBezTo>
                  <a:pt x="7055549" y="4652849"/>
                  <a:pt x="7058534" y="4640775"/>
                  <a:pt x="7058534" y="4626779"/>
                </a:cubicBezTo>
                <a:cubicBezTo>
                  <a:pt x="7058534" y="4610718"/>
                  <a:pt x="7054634" y="4597095"/>
                  <a:pt x="7046832" y="4585909"/>
                </a:cubicBezTo>
                <a:cubicBezTo>
                  <a:pt x="7039032" y="4574724"/>
                  <a:pt x="7028764" y="4567066"/>
                  <a:pt x="7016030" y="4562936"/>
                </a:cubicBezTo>
                <a:cubicBezTo>
                  <a:pt x="7003296" y="4558806"/>
                  <a:pt x="6984883" y="4556741"/>
                  <a:pt x="6960791" y="4556741"/>
                </a:cubicBezTo>
                <a:close/>
                <a:moveTo>
                  <a:pt x="6534217" y="4556741"/>
                </a:moveTo>
                <a:lnTo>
                  <a:pt x="6534217" y="4809014"/>
                </a:lnTo>
                <a:lnTo>
                  <a:pt x="6612515" y="4809014"/>
                </a:lnTo>
                <a:lnTo>
                  <a:pt x="6612515" y="4715401"/>
                </a:lnTo>
                <a:lnTo>
                  <a:pt x="6655191" y="4715401"/>
                </a:lnTo>
                <a:cubicBezTo>
                  <a:pt x="6686625" y="4715401"/>
                  <a:pt x="6709999" y="4708231"/>
                  <a:pt x="6725315" y="4693891"/>
                </a:cubicBezTo>
                <a:cubicBezTo>
                  <a:pt x="6740630" y="4679551"/>
                  <a:pt x="6748288" y="4659647"/>
                  <a:pt x="6748288" y="4634178"/>
                </a:cubicBezTo>
                <a:cubicBezTo>
                  <a:pt x="6748288" y="4609399"/>
                  <a:pt x="6741262" y="4590297"/>
                  <a:pt x="6727208" y="4576875"/>
                </a:cubicBezTo>
                <a:cubicBezTo>
                  <a:pt x="6713155" y="4563452"/>
                  <a:pt x="6692017" y="4556741"/>
                  <a:pt x="6663795" y="4556741"/>
                </a:cubicBezTo>
                <a:close/>
                <a:moveTo>
                  <a:pt x="6059345" y="4556741"/>
                </a:moveTo>
                <a:lnTo>
                  <a:pt x="6059345" y="4809014"/>
                </a:lnTo>
                <a:lnTo>
                  <a:pt x="6137642" y="4809014"/>
                </a:lnTo>
                <a:lnTo>
                  <a:pt x="6137642" y="4706625"/>
                </a:lnTo>
                <a:lnTo>
                  <a:pt x="6144525" y="4706625"/>
                </a:lnTo>
                <a:cubicBezTo>
                  <a:pt x="6151638" y="4706625"/>
                  <a:pt x="6158005" y="4708575"/>
                  <a:pt x="6163626" y="4712476"/>
                </a:cubicBezTo>
                <a:cubicBezTo>
                  <a:pt x="6167756" y="4715459"/>
                  <a:pt x="6172460" y="4721940"/>
                  <a:pt x="6177737" y="4731921"/>
                </a:cubicBezTo>
                <a:lnTo>
                  <a:pt x="6219405" y="4809014"/>
                </a:lnTo>
                <a:lnTo>
                  <a:pt x="6307487" y="4809014"/>
                </a:lnTo>
                <a:lnTo>
                  <a:pt x="6269737" y="4735914"/>
                </a:lnTo>
                <a:cubicBezTo>
                  <a:pt x="6267903" y="4732239"/>
                  <a:pt x="6264263" y="4727015"/>
                  <a:pt x="6258817" y="4720240"/>
                </a:cubicBezTo>
                <a:cubicBezTo>
                  <a:pt x="6253372" y="4713465"/>
                  <a:pt x="6249216" y="4709044"/>
                  <a:pt x="6246350" y="4706977"/>
                </a:cubicBezTo>
                <a:cubicBezTo>
                  <a:pt x="6242107" y="4703878"/>
                  <a:pt x="6235342" y="4700778"/>
                  <a:pt x="6226057" y="4697677"/>
                </a:cubicBezTo>
                <a:cubicBezTo>
                  <a:pt x="6237651" y="4695038"/>
                  <a:pt x="6246777" y="4691711"/>
                  <a:pt x="6253434" y="4687696"/>
                </a:cubicBezTo>
                <a:cubicBezTo>
                  <a:pt x="6263879" y="4681386"/>
                  <a:pt x="6272086" y="4673155"/>
                  <a:pt x="6278056" y="4663002"/>
                </a:cubicBezTo>
                <a:cubicBezTo>
                  <a:pt x="6284025" y="4652849"/>
                  <a:pt x="6287009" y="4640775"/>
                  <a:pt x="6287009" y="4626779"/>
                </a:cubicBezTo>
                <a:cubicBezTo>
                  <a:pt x="6287009" y="4610718"/>
                  <a:pt x="6283109" y="4597095"/>
                  <a:pt x="6275308" y="4585909"/>
                </a:cubicBezTo>
                <a:cubicBezTo>
                  <a:pt x="6267506" y="4574724"/>
                  <a:pt x="6257239" y="4567066"/>
                  <a:pt x="6244505" y="4562936"/>
                </a:cubicBezTo>
                <a:cubicBezTo>
                  <a:pt x="6231771" y="4558806"/>
                  <a:pt x="6213358" y="4556741"/>
                  <a:pt x="6189266" y="4556741"/>
                </a:cubicBezTo>
                <a:close/>
                <a:moveTo>
                  <a:pt x="5725109" y="4556741"/>
                </a:moveTo>
                <a:lnTo>
                  <a:pt x="5725109" y="4707042"/>
                </a:lnTo>
                <a:cubicBezTo>
                  <a:pt x="5725109" y="4719423"/>
                  <a:pt x="5727518" y="4733639"/>
                  <a:pt x="5732336" y="4749689"/>
                </a:cubicBezTo>
                <a:cubicBezTo>
                  <a:pt x="5735319" y="4759662"/>
                  <a:pt x="5740855" y="4769350"/>
                  <a:pt x="5748942" y="4778751"/>
                </a:cubicBezTo>
                <a:cubicBezTo>
                  <a:pt x="5757030" y="4788151"/>
                  <a:pt x="5765950" y="4795403"/>
                  <a:pt x="5775701" y="4800504"/>
                </a:cubicBezTo>
                <a:cubicBezTo>
                  <a:pt x="5785452" y="4805606"/>
                  <a:pt x="5797585" y="4809016"/>
                  <a:pt x="5812096" y="4810736"/>
                </a:cubicBezTo>
                <a:cubicBezTo>
                  <a:pt x="5826609" y="4812456"/>
                  <a:pt x="5840003" y="4813316"/>
                  <a:pt x="5852278" y="4813316"/>
                </a:cubicBezTo>
                <a:cubicBezTo>
                  <a:pt x="5873501" y="4813316"/>
                  <a:pt x="5891685" y="4810507"/>
                  <a:pt x="5906828" y="4804890"/>
                </a:cubicBezTo>
                <a:cubicBezTo>
                  <a:pt x="5917726" y="4800878"/>
                  <a:pt x="5928138" y="4793914"/>
                  <a:pt x="5938061" y="4783996"/>
                </a:cubicBezTo>
                <a:cubicBezTo>
                  <a:pt x="5947984" y="4774079"/>
                  <a:pt x="5955269" y="4762500"/>
                  <a:pt x="5959915" y="4749259"/>
                </a:cubicBezTo>
                <a:cubicBezTo>
                  <a:pt x="5964562" y="4736017"/>
                  <a:pt x="5966885" y="4721945"/>
                  <a:pt x="5966885" y="4707042"/>
                </a:cubicBezTo>
                <a:lnTo>
                  <a:pt x="5966885" y="4556741"/>
                </a:lnTo>
                <a:lnTo>
                  <a:pt x="5889103" y="4556741"/>
                </a:lnTo>
                <a:lnTo>
                  <a:pt x="5889103" y="4710621"/>
                </a:lnTo>
                <a:cubicBezTo>
                  <a:pt x="5889103" y="4724604"/>
                  <a:pt x="5885289" y="4735407"/>
                  <a:pt x="5877660" y="4743030"/>
                </a:cubicBezTo>
                <a:cubicBezTo>
                  <a:pt x="5870031" y="4750653"/>
                  <a:pt x="5859506" y="4754464"/>
                  <a:pt x="5846083" y="4754464"/>
                </a:cubicBezTo>
                <a:cubicBezTo>
                  <a:pt x="5832546" y="4754464"/>
                  <a:pt x="5821962" y="4750596"/>
                  <a:pt x="5814333" y="4742859"/>
                </a:cubicBezTo>
                <a:cubicBezTo>
                  <a:pt x="5806706" y="4735123"/>
                  <a:pt x="5802891" y="4724377"/>
                  <a:pt x="5802891" y="4710621"/>
                </a:cubicBezTo>
                <a:lnTo>
                  <a:pt x="5802891" y="4556741"/>
                </a:lnTo>
                <a:close/>
                <a:moveTo>
                  <a:pt x="4592787" y="4556741"/>
                </a:moveTo>
                <a:lnTo>
                  <a:pt x="4592787" y="4619035"/>
                </a:lnTo>
                <a:lnTo>
                  <a:pt x="4672289" y="4619035"/>
                </a:lnTo>
                <a:lnTo>
                  <a:pt x="4672289" y="4809014"/>
                </a:lnTo>
                <a:lnTo>
                  <a:pt x="4750243" y="4809014"/>
                </a:lnTo>
                <a:lnTo>
                  <a:pt x="4750243" y="4619035"/>
                </a:lnTo>
                <a:lnTo>
                  <a:pt x="4829745" y="4619035"/>
                </a:lnTo>
                <a:lnTo>
                  <a:pt x="4829745" y="4556741"/>
                </a:lnTo>
                <a:close/>
                <a:moveTo>
                  <a:pt x="4153140" y="4556741"/>
                </a:moveTo>
                <a:lnTo>
                  <a:pt x="4153140" y="4809014"/>
                </a:lnTo>
                <a:lnTo>
                  <a:pt x="4365833" y="4809014"/>
                </a:lnTo>
                <a:lnTo>
                  <a:pt x="4365833" y="4751883"/>
                </a:lnTo>
                <a:lnTo>
                  <a:pt x="4231265" y="4751883"/>
                </a:lnTo>
                <a:lnTo>
                  <a:pt x="4231265" y="4702151"/>
                </a:lnTo>
                <a:lnTo>
                  <a:pt x="4352583" y="4702151"/>
                </a:lnTo>
                <a:lnTo>
                  <a:pt x="4352583" y="4650698"/>
                </a:lnTo>
                <a:lnTo>
                  <a:pt x="4231265" y="4650698"/>
                </a:lnTo>
                <a:lnTo>
                  <a:pt x="4231265" y="4610603"/>
                </a:lnTo>
                <a:lnTo>
                  <a:pt x="4362048" y="4610603"/>
                </a:lnTo>
                <a:lnTo>
                  <a:pt x="4362048" y="4556741"/>
                </a:lnTo>
                <a:close/>
                <a:moveTo>
                  <a:pt x="3780976" y="4556741"/>
                </a:moveTo>
                <a:lnTo>
                  <a:pt x="3780976" y="4809014"/>
                </a:lnTo>
                <a:lnTo>
                  <a:pt x="3844819" y="4809014"/>
                </a:lnTo>
                <a:lnTo>
                  <a:pt x="3844819" y="4616626"/>
                </a:lnTo>
                <a:lnTo>
                  <a:pt x="3893922" y="4809014"/>
                </a:lnTo>
                <a:lnTo>
                  <a:pt x="3951707" y="4809014"/>
                </a:lnTo>
                <a:lnTo>
                  <a:pt x="4000898" y="4616626"/>
                </a:lnTo>
                <a:lnTo>
                  <a:pt x="4000898" y="4809014"/>
                </a:lnTo>
                <a:lnTo>
                  <a:pt x="4064741" y="4809014"/>
                </a:lnTo>
                <a:lnTo>
                  <a:pt x="4064741" y="4556741"/>
                </a:lnTo>
                <a:lnTo>
                  <a:pt x="3962284" y="4556741"/>
                </a:lnTo>
                <a:lnTo>
                  <a:pt x="3923031" y="4710239"/>
                </a:lnTo>
                <a:lnTo>
                  <a:pt x="3883494" y="4556741"/>
                </a:lnTo>
                <a:close/>
                <a:moveTo>
                  <a:pt x="2867437" y="4556741"/>
                </a:moveTo>
                <a:lnTo>
                  <a:pt x="2867437" y="4809014"/>
                </a:lnTo>
                <a:lnTo>
                  <a:pt x="3067052" y="4809014"/>
                </a:lnTo>
                <a:lnTo>
                  <a:pt x="3067052" y="4746892"/>
                </a:lnTo>
                <a:lnTo>
                  <a:pt x="2945390" y="4746892"/>
                </a:lnTo>
                <a:lnTo>
                  <a:pt x="2945390" y="4556741"/>
                </a:lnTo>
                <a:close/>
                <a:moveTo>
                  <a:pt x="2571990" y="4556741"/>
                </a:moveTo>
                <a:lnTo>
                  <a:pt x="2571990" y="4809014"/>
                </a:lnTo>
                <a:lnTo>
                  <a:pt x="2784684" y="4809014"/>
                </a:lnTo>
                <a:lnTo>
                  <a:pt x="2784684" y="4751883"/>
                </a:lnTo>
                <a:lnTo>
                  <a:pt x="2650115" y="4751883"/>
                </a:lnTo>
                <a:lnTo>
                  <a:pt x="2650115" y="4702151"/>
                </a:lnTo>
                <a:lnTo>
                  <a:pt x="2771433" y="4702151"/>
                </a:lnTo>
                <a:lnTo>
                  <a:pt x="2771433" y="4650698"/>
                </a:lnTo>
                <a:lnTo>
                  <a:pt x="2650115" y="4650698"/>
                </a:lnTo>
                <a:lnTo>
                  <a:pt x="2650115" y="4610603"/>
                </a:lnTo>
                <a:lnTo>
                  <a:pt x="2780898" y="4610603"/>
                </a:lnTo>
                <a:lnTo>
                  <a:pt x="2780898" y="4556741"/>
                </a:lnTo>
                <a:close/>
                <a:moveTo>
                  <a:pt x="2155652" y="4556741"/>
                </a:moveTo>
                <a:lnTo>
                  <a:pt x="2211778" y="4809014"/>
                </a:lnTo>
                <a:lnTo>
                  <a:pt x="2288220" y="4809014"/>
                </a:lnTo>
                <a:lnTo>
                  <a:pt x="2332295" y="4650182"/>
                </a:lnTo>
                <a:lnTo>
                  <a:pt x="2376542" y="4809014"/>
                </a:lnTo>
                <a:lnTo>
                  <a:pt x="2452984" y="4809014"/>
                </a:lnTo>
                <a:lnTo>
                  <a:pt x="2508594" y="4556741"/>
                </a:lnTo>
                <a:lnTo>
                  <a:pt x="2434934" y="4556741"/>
                </a:lnTo>
                <a:lnTo>
                  <a:pt x="2408248" y="4697776"/>
                </a:lnTo>
                <a:lnTo>
                  <a:pt x="2369139" y="4556741"/>
                </a:lnTo>
                <a:lnTo>
                  <a:pt x="2295365" y="4556741"/>
                </a:lnTo>
                <a:lnTo>
                  <a:pt x="2256350" y="4697975"/>
                </a:lnTo>
                <a:lnTo>
                  <a:pt x="2229691" y="4556741"/>
                </a:lnTo>
                <a:close/>
                <a:moveTo>
                  <a:pt x="9502994" y="4552439"/>
                </a:moveTo>
                <a:cubicBezTo>
                  <a:pt x="9462038" y="4552439"/>
                  <a:pt x="9430088" y="4563911"/>
                  <a:pt x="9407144" y="4586856"/>
                </a:cubicBezTo>
                <a:cubicBezTo>
                  <a:pt x="9384200" y="4609800"/>
                  <a:pt x="9372728" y="4641865"/>
                  <a:pt x="9372728" y="4683050"/>
                </a:cubicBezTo>
                <a:cubicBezTo>
                  <a:pt x="9372728" y="4712533"/>
                  <a:pt x="9378521" y="4737084"/>
                  <a:pt x="9390108" y="4756701"/>
                </a:cubicBezTo>
                <a:cubicBezTo>
                  <a:pt x="9401694" y="4776319"/>
                  <a:pt x="9416810" y="4790659"/>
                  <a:pt x="9435452" y="4799722"/>
                </a:cubicBezTo>
                <a:cubicBezTo>
                  <a:pt x="9454094" y="4808785"/>
                  <a:pt x="9477641" y="4813316"/>
                  <a:pt x="9506092" y="4813316"/>
                </a:cubicBezTo>
                <a:cubicBezTo>
                  <a:pt x="9534084" y="4813316"/>
                  <a:pt x="9557458" y="4808068"/>
                  <a:pt x="9576215" y="4797571"/>
                </a:cubicBezTo>
                <a:cubicBezTo>
                  <a:pt x="9594972" y="4787074"/>
                  <a:pt x="9609312" y="4772389"/>
                  <a:pt x="9619236" y="4753518"/>
                </a:cubicBezTo>
                <a:cubicBezTo>
                  <a:pt x="9629160" y="4734646"/>
                  <a:pt x="9634121" y="4710468"/>
                  <a:pt x="9634121" y="4680985"/>
                </a:cubicBezTo>
                <a:cubicBezTo>
                  <a:pt x="9634121" y="4640373"/>
                  <a:pt x="9622764" y="4608796"/>
                  <a:pt x="9600048" y="4586253"/>
                </a:cubicBezTo>
                <a:cubicBezTo>
                  <a:pt x="9577334" y="4563711"/>
                  <a:pt x="9544982" y="4552439"/>
                  <a:pt x="9502994" y="4552439"/>
                </a:cubicBezTo>
                <a:close/>
                <a:moveTo>
                  <a:pt x="7542514" y="4552439"/>
                </a:moveTo>
                <a:cubicBezTo>
                  <a:pt x="7516243" y="4552439"/>
                  <a:pt x="7495564" y="4555737"/>
                  <a:pt x="7480478" y="4562334"/>
                </a:cubicBezTo>
                <a:cubicBezTo>
                  <a:pt x="7465392" y="4568930"/>
                  <a:pt x="7454092" y="4577993"/>
                  <a:pt x="7446578" y="4589523"/>
                </a:cubicBezTo>
                <a:cubicBezTo>
                  <a:pt x="7439064" y="4601053"/>
                  <a:pt x="7435306" y="4613299"/>
                  <a:pt x="7435306" y="4626263"/>
                </a:cubicBezTo>
                <a:cubicBezTo>
                  <a:pt x="7435306" y="4645995"/>
                  <a:pt x="7442649" y="4662228"/>
                  <a:pt x="7457333" y="4674962"/>
                </a:cubicBezTo>
                <a:cubicBezTo>
                  <a:pt x="7471903" y="4687696"/>
                  <a:pt x="7496281" y="4697906"/>
                  <a:pt x="7530468" y="4705593"/>
                </a:cubicBezTo>
                <a:cubicBezTo>
                  <a:pt x="7551348" y="4710182"/>
                  <a:pt x="7564655" y="4715057"/>
                  <a:pt x="7570391" y="4720220"/>
                </a:cubicBezTo>
                <a:cubicBezTo>
                  <a:pt x="7576127" y="4725382"/>
                  <a:pt x="7578995" y="4731233"/>
                  <a:pt x="7578995" y="4737772"/>
                </a:cubicBezTo>
                <a:cubicBezTo>
                  <a:pt x="7578995" y="4744655"/>
                  <a:pt x="7575984" y="4750707"/>
                  <a:pt x="7569961" y="4755927"/>
                </a:cubicBezTo>
                <a:cubicBezTo>
                  <a:pt x="7563938" y="4761147"/>
                  <a:pt x="7555363" y="4763757"/>
                  <a:pt x="7544235" y="4763757"/>
                </a:cubicBezTo>
                <a:cubicBezTo>
                  <a:pt x="7529321" y="4763757"/>
                  <a:pt x="7517849" y="4758651"/>
                  <a:pt x="7509818" y="4748441"/>
                </a:cubicBezTo>
                <a:cubicBezTo>
                  <a:pt x="7504885" y="4742131"/>
                  <a:pt x="7501616" y="4732954"/>
                  <a:pt x="7500009" y="4720908"/>
                </a:cubicBezTo>
                <a:lnTo>
                  <a:pt x="7425842" y="4725554"/>
                </a:lnTo>
                <a:cubicBezTo>
                  <a:pt x="7428022" y="4751022"/>
                  <a:pt x="7437371" y="4772016"/>
                  <a:pt x="7453891" y="4788536"/>
                </a:cubicBezTo>
                <a:cubicBezTo>
                  <a:pt x="7470411" y="4805056"/>
                  <a:pt x="7500125" y="4813316"/>
                  <a:pt x="7543030" y="4813316"/>
                </a:cubicBezTo>
                <a:cubicBezTo>
                  <a:pt x="7567466" y="4813316"/>
                  <a:pt x="7587715" y="4809789"/>
                  <a:pt x="7603775" y="4802733"/>
                </a:cubicBezTo>
                <a:cubicBezTo>
                  <a:pt x="7619836" y="4795678"/>
                  <a:pt x="7632341" y="4785324"/>
                  <a:pt x="7641289" y="4771672"/>
                </a:cubicBezTo>
                <a:cubicBezTo>
                  <a:pt x="7650237" y="4758020"/>
                  <a:pt x="7654712" y="4743107"/>
                  <a:pt x="7654712" y="4726931"/>
                </a:cubicBezTo>
                <a:cubicBezTo>
                  <a:pt x="7654712" y="4713164"/>
                  <a:pt x="7651356" y="4700717"/>
                  <a:pt x="7644645" y="4689589"/>
                </a:cubicBezTo>
                <a:cubicBezTo>
                  <a:pt x="7637934" y="4678461"/>
                  <a:pt x="7627207" y="4669140"/>
                  <a:pt x="7612465" y="4661626"/>
                </a:cubicBezTo>
                <a:cubicBezTo>
                  <a:pt x="7597724" y="4654111"/>
                  <a:pt x="7573317" y="4646683"/>
                  <a:pt x="7539244" y="4639341"/>
                </a:cubicBezTo>
                <a:cubicBezTo>
                  <a:pt x="7525478" y="4636473"/>
                  <a:pt x="7516759" y="4633375"/>
                  <a:pt x="7513088" y="4630048"/>
                </a:cubicBezTo>
                <a:cubicBezTo>
                  <a:pt x="7509302" y="4626836"/>
                  <a:pt x="7507409" y="4623222"/>
                  <a:pt x="7507409" y="4619207"/>
                </a:cubicBezTo>
                <a:cubicBezTo>
                  <a:pt x="7507409" y="4613701"/>
                  <a:pt x="7509704" y="4609026"/>
                  <a:pt x="7514292" y="4605182"/>
                </a:cubicBezTo>
                <a:cubicBezTo>
                  <a:pt x="7518882" y="4601339"/>
                  <a:pt x="7525707" y="4599418"/>
                  <a:pt x="7534770" y="4599418"/>
                </a:cubicBezTo>
                <a:cubicBezTo>
                  <a:pt x="7545783" y="4599418"/>
                  <a:pt x="7554417" y="4601999"/>
                  <a:pt x="7560669" y="4607161"/>
                </a:cubicBezTo>
                <a:cubicBezTo>
                  <a:pt x="7566921" y="4612324"/>
                  <a:pt x="7571023" y="4620584"/>
                  <a:pt x="7572972" y="4631941"/>
                </a:cubicBezTo>
                <a:lnTo>
                  <a:pt x="7646452" y="4627639"/>
                </a:lnTo>
                <a:cubicBezTo>
                  <a:pt x="7643240" y="4601483"/>
                  <a:pt x="7633173" y="4582410"/>
                  <a:pt x="7616251" y="4570422"/>
                </a:cubicBezTo>
                <a:cubicBezTo>
                  <a:pt x="7599330" y="4558433"/>
                  <a:pt x="7574751" y="4552439"/>
                  <a:pt x="7542514" y="4552439"/>
                </a:cubicBezTo>
                <a:close/>
                <a:moveTo>
                  <a:pt x="5512020" y="4552439"/>
                </a:moveTo>
                <a:cubicBezTo>
                  <a:pt x="5471064" y="4552439"/>
                  <a:pt x="5439114" y="4563911"/>
                  <a:pt x="5416170" y="4586856"/>
                </a:cubicBezTo>
                <a:cubicBezTo>
                  <a:pt x="5393225" y="4609800"/>
                  <a:pt x="5381753" y="4641865"/>
                  <a:pt x="5381753" y="4683050"/>
                </a:cubicBezTo>
                <a:cubicBezTo>
                  <a:pt x="5381753" y="4712533"/>
                  <a:pt x="5387547" y="4737084"/>
                  <a:pt x="5399133" y="4756701"/>
                </a:cubicBezTo>
                <a:cubicBezTo>
                  <a:pt x="5410720" y="4776319"/>
                  <a:pt x="5425835" y="4790659"/>
                  <a:pt x="5444477" y="4799722"/>
                </a:cubicBezTo>
                <a:cubicBezTo>
                  <a:pt x="5463119" y="4808785"/>
                  <a:pt x="5486666" y="4813316"/>
                  <a:pt x="5515117" y="4813316"/>
                </a:cubicBezTo>
                <a:cubicBezTo>
                  <a:pt x="5543109" y="4813316"/>
                  <a:pt x="5566483" y="4808068"/>
                  <a:pt x="5585240" y="4797571"/>
                </a:cubicBezTo>
                <a:cubicBezTo>
                  <a:pt x="5603997" y="4787074"/>
                  <a:pt x="5618338" y="4772389"/>
                  <a:pt x="5628261" y="4753518"/>
                </a:cubicBezTo>
                <a:cubicBezTo>
                  <a:pt x="5638185" y="4734646"/>
                  <a:pt x="5643146" y="4710468"/>
                  <a:pt x="5643146" y="4680985"/>
                </a:cubicBezTo>
                <a:cubicBezTo>
                  <a:pt x="5643146" y="4640373"/>
                  <a:pt x="5631789" y="4608796"/>
                  <a:pt x="5609074" y="4586253"/>
                </a:cubicBezTo>
                <a:cubicBezTo>
                  <a:pt x="5586359" y="4563711"/>
                  <a:pt x="5554007" y="4552439"/>
                  <a:pt x="5512020" y="4552439"/>
                </a:cubicBezTo>
                <a:close/>
                <a:moveTo>
                  <a:pt x="5016720" y="4552439"/>
                </a:moveTo>
                <a:cubicBezTo>
                  <a:pt x="4975764" y="4552439"/>
                  <a:pt x="4943815" y="4563911"/>
                  <a:pt x="4920870" y="4586856"/>
                </a:cubicBezTo>
                <a:cubicBezTo>
                  <a:pt x="4897925" y="4609800"/>
                  <a:pt x="4886453" y="4641865"/>
                  <a:pt x="4886453" y="4683050"/>
                </a:cubicBezTo>
                <a:cubicBezTo>
                  <a:pt x="4886453" y="4712533"/>
                  <a:pt x="4892246" y="4737084"/>
                  <a:pt x="4903833" y="4756701"/>
                </a:cubicBezTo>
                <a:cubicBezTo>
                  <a:pt x="4915420" y="4776319"/>
                  <a:pt x="4930535" y="4790659"/>
                  <a:pt x="4949177" y="4799722"/>
                </a:cubicBezTo>
                <a:cubicBezTo>
                  <a:pt x="4967819" y="4808785"/>
                  <a:pt x="4991366" y="4813316"/>
                  <a:pt x="5019817" y="4813316"/>
                </a:cubicBezTo>
                <a:cubicBezTo>
                  <a:pt x="5047809" y="4813316"/>
                  <a:pt x="5071183" y="4808068"/>
                  <a:pt x="5089940" y="4797571"/>
                </a:cubicBezTo>
                <a:cubicBezTo>
                  <a:pt x="5108697" y="4787074"/>
                  <a:pt x="5123038" y="4772389"/>
                  <a:pt x="5132961" y="4753518"/>
                </a:cubicBezTo>
                <a:cubicBezTo>
                  <a:pt x="5142885" y="4734646"/>
                  <a:pt x="5147846" y="4710468"/>
                  <a:pt x="5147846" y="4680985"/>
                </a:cubicBezTo>
                <a:cubicBezTo>
                  <a:pt x="5147846" y="4640373"/>
                  <a:pt x="5136489" y="4608796"/>
                  <a:pt x="5113775" y="4586253"/>
                </a:cubicBezTo>
                <a:cubicBezTo>
                  <a:pt x="5091060" y="4563711"/>
                  <a:pt x="5058708" y="4552439"/>
                  <a:pt x="5016720" y="4552439"/>
                </a:cubicBezTo>
                <a:close/>
                <a:moveTo>
                  <a:pt x="3568920" y="4552439"/>
                </a:moveTo>
                <a:cubicBezTo>
                  <a:pt x="3527964" y="4552439"/>
                  <a:pt x="3496014" y="4563911"/>
                  <a:pt x="3473070" y="4586856"/>
                </a:cubicBezTo>
                <a:cubicBezTo>
                  <a:pt x="3450125" y="4609800"/>
                  <a:pt x="3438653" y="4641865"/>
                  <a:pt x="3438653" y="4683050"/>
                </a:cubicBezTo>
                <a:cubicBezTo>
                  <a:pt x="3438653" y="4712533"/>
                  <a:pt x="3444447" y="4737084"/>
                  <a:pt x="3456033" y="4756701"/>
                </a:cubicBezTo>
                <a:cubicBezTo>
                  <a:pt x="3467620" y="4776319"/>
                  <a:pt x="3482735" y="4790659"/>
                  <a:pt x="3501377" y="4799722"/>
                </a:cubicBezTo>
                <a:cubicBezTo>
                  <a:pt x="3520020" y="4808785"/>
                  <a:pt x="3543566" y="4813316"/>
                  <a:pt x="3572017" y="4813316"/>
                </a:cubicBezTo>
                <a:cubicBezTo>
                  <a:pt x="3600009" y="4813316"/>
                  <a:pt x="3623384" y="4808068"/>
                  <a:pt x="3642141" y="4797571"/>
                </a:cubicBezTo>
                <a:cubicBezTo>
                  <a:pt x="3660898" y="4787074"/>
                  <a:pt x="3675238" y="4772389"/>
                  <a:pt x="3685161" y="4753518"/>
                </a:cubicBezTo>
                <a:cubicBezTo>
                  <a:pt x="3695085" y="4734646"/>
                  <a:pt x="3700047" y="4710468"/>
                  <a:pt x="3700047" y="4680985"/>
                </a:cubicBezTo>
                <a:cubicBezTo>
                  <a:pt x="3700047" y="4640373"/>
                  <a:pt x="3688689" y="4608796"/>
                  <a:pt x="3665974" y="4586253"/>
                </a:cubicBezTo>
                <a:cubicBezTo>
                  <a:pt x="3643259" y="4563711"/>
                  <a:pt x="3610908" y="4552439"/>
                  <a:pt x="3568920" y="4552439"/>
                </a:cubicBezTo>
                <a:close/>
                <a:moveTo>
                  <a:pt x="3252529" y="4552439"/>
                </a:moveTo>
                <a:cubicBezTo>
                  <a:pt x="3211918" y="4552439"/>
                  <a:pt x="3180513" y="4563646"/>
                  <a:pt x="3158314" y="4586060"/>
                </a:cubicBezTo>
                <a:cubicBezTo>
                  <a:pt x="3136116" y="4608474"/>
                  <a:pt x="3125016" y="4640545"/>
                  <a:pt x="3125016" y="4682275"/>
                </a:cubicBezTo>
                <a:cubicBezTo>
                  <a:pt x="3125016" y="4713575"/>
                  <a:pt x="3131326" y="4739256"/>
                  <a:pt x="3143946" y="4759319"/>
                </a:cubicBezTo>
                <a:cubicBezTo>
                  <a:pt x="3156565" y="4779382"/>
                  <a:pt x="3171565" y="4793397"/>
                  <a:pt x="3188945" y="4801365"/>
                </a:cubicBezTo>
                <a:cubicBezTo>
                  <a:pt x="3206325" y="4809332"/>
                  <a:pt x="3228725" y="4813316"/>
                  <a:pt x="3256143" y="4813316"/>
                </a:cubicBezTo>
                <a:cubicBezTo>
                  <a:pt x="3278743" y="4813316"/>
                  <a:pt x="3297357" y="4810047"/>
                  <a:pt x="3311984" y="4803508"/>
                </a:cubicBezTo>
                <a:cubicBezTo>
                  <a:pt x="3326611" y="4796968"/>
                  <a:pt x="3338858" y="4787274"/>
                  <a:pt x="3348724" y="4774426"/>
                </a:cubicBezTo>
                <a:cubicBezTo>
                  <a:pt x="3358590" y="4761577"/>
                  <a:pt x="3365817" y="4745573"/>
                  <a:pt x="3370406" y="4726415"/>
                </a:cubicBezTo>
                <a:lnTo>
                  <a:pt x="3302089" y="4705765"/>
                </a:lnTo>
                <a:cubicBezTo>
                  <a:pt x="3298648" y="4721711"/>
                  <a:pt x="3293112" y="4733872"/>
                  <a:pt x="3285483" y="4742246"/>
                </a:cubicBezTo>
                <a:cubicBezTo>
                  <a:pt x="3277854" y="4750621"/>
                  <a:pt x="3266583" y="4754808"/>
                  <a:pt x="3251669" y="4754808"/>
                </a:cubicBezTo>
                <a:cubicBezTo>
                  <a:pt x="3236296" y="4754808"/>
                  <a:pt x="3224365" y="4749623"/>
                  <a:pt x="3215876" y="4739254"/>
                </a:cubicBezTo>
                <a:cubicBezTo>
                  <a:pt x="3207387" y="4728884"/>
                  <a:pt x="3203142" y="4709719"/>
                  <a:pt x="3203142" y="4681759"/>
                </a:cubicBezTo>
                <a:cubicBezTo>
                  <a:pt x="3203142" y="4659188"/>
                  <a:pt x="3206698" y="4642631"/>
                  <a:pt x="3213811" y="4632089"/>
                </a:cubicBezTo>
                <a:cubicBezTo>
                  <a:pt x="3223218" y="4617880"/>
                  <a:pt x="3236755" y="4610775"/>
                  <a:pt x="3254423" y="4610775"/>
                </a:cubicBezTo>
                <a:cubicBezTo>
                  <a:pt x="3262224" y="4610775"/>
                  <a:pt x="3269279" y="4612381"/>
                  <a:pt x="3275589" y="4615593"/>
                </a:cubicBezTo>
                <a:cubicBezTo>
                  <a:pt x="3281898" y="4618806"/>
                  <a:pt x="3287233" y="4623395"/>
                  <a:pt x="3291592" y="4629360"/>
                </a:cubicBezTo>
                <a:cubicBezTo>
                  <a:pt x="3294231" y="4632916"/>
                  <a:pt x="3296755" y="4638538"/>
                  <a:pt x="3299164" y="4646224"/>
                </a:cubicBezTo>
                <a:lnTo>
                  <a:pt x="3367997" y="4630909"/>
                </a:lnTo>
                <a:cubicBezTo>
                  <a:pt x="3359163" y="4604293"/>
                  <a:pt x="3345655" y="4584561"/>
                  <a:pt x="3327472" y="4571712"/>
                </a:cubicBezTo>
                <a:cubicBezTo>
                  <a:pt x="3309288" y="4558864"/>
                  <a:pt x="3284307" y="4552439"/>
                  <a:pt x="3252529" y="4552439"/>
                </a:cubicBezTo>
                <a:close/>
                <a:moveTo>
                  <a:pt x="4081306" y="3234810"/>
                </a:moveTo>
                <a:cubicBezTo>
                  <a:pt x="4162888" y="3234810"/>
                  <a:pt x="4227499" y="3262051"/>
                  <a:pt x="4275135" y="3316535"/>
                </a:cubicBezTo>
                <a:cubicBezTo>
                  <a:pt x="4322772" y="3371018"/>
                  <a:pt x="4346591" y="3457308"/>
                  <a:pt x="4346591" y="3575403"/>
                </a:cubicBezTo>
                <a:cubicBezTo>
                  <a:pt x="4346591" y="3715748"/>
                  <a:pt x="4323772" y="3813019"/>
                  <a:pt x="4278130" y="3867217"/>
                </a:cubicBezTo>
                <a:cubicBezTo>
                  <a:pt x="4232490" y="3921416"/>
                  <a:pt x="4168023" y="3948515"/>
                  <a:pt x="4084729" y="3948515"/>
                </a:cubicBezTo>
                <a:cubicBezTo>
                  <a:pt x="4003717" y="3948515"/>
                  <a:pt x="3939677" y="3920845"/>
                  <a:pt x="3892610" y="3865506"/>
                </a:cubicBezTo>
                <a:cubicBezTo>
                  <a:pt x="3845543" y="3810167"/>
                  <a:pt x="3822010" y="3719171"/>
                  <a:pt x="3822010" y="3592518"/>
                </a:cubicBezTo>
                <a:cubicBezTo>
                  <a:pt x="3822010" y="3464724"/>
                  <a:pt x="3845686" y="3373158"/>
                  <a:pt x="3893038" y="3317819"/>
                </a:cubicBezTo>
                <a:cubicBezTo>
                  <a:pt x="3940390" y="3262480"/>
                  <a:pt x="4003146" y="3234810"/>
                  <a:pt x="4081306" y="3234810"/>
                </a:cubicBezTo>
                <a:close/>
                <a:moveTo>
                  <a:pt x="2544134" y="3215983"/>
                </a:moveTo>
                <a:lnTo>
                  <a:pt x="2714431" y="3215983"/>
                </a:lnTo>
                <a:cubicBezTo>
                  <a:pt x="2785174" y="3215983"/>
                  <a:pt x="2833382" y="3226823"/>
                  <a:pt x="2859054" y="3248502"/>
                </a:cubicBezTo>
                <a:cubicBezTo>
                  <a:pt x="2884728" y="3270181"/>
                  <a:pt x="2897564" y="3301274"/>
                  <a:pt x="2897564" y="3341780"/>
                </a:cubicBezTo>
                <a:cubicBezTo>
                  <a:pt x="2897564" y="3369165"/>
                  <a:pt x="2889434" y="3393411"/>
                  <a:pt x="2873175" y="3414520"/>
                </a:cubicBezTo>
                <a:cubicBezTo>
                  <a:pt x="2856915" y="3435628"/>
                  <a:pt x="2835949" y="3448750"/>
                  <a:pt x="2810276" y="3453885"/>
                </a:cubicBezTo>
                <a:cubicBezTo>
                  <a:pt x="2759501" y="3465295"/>
                  <a:pt x="2725271" y="3471000"/>
                  <a:pt x="2707585" y="3471000"/>
                </a:cubicBezTo>
                <a:lnTo>
                  <a:pt x="2544134" y="3471000"/>
                </a:lnTo>
                <a:close/>
                <a:moveTo>
                  <a:pt x="8938534" y="2962678"/>
                </a:moveTo>
                <a:lnTo>
                  <a:pt x="8938534" y="3272463"/>
                </a:lnTo>
                <a:lnTo>
                  <a:pt x="9333896" y="3272463"/>
                </a:lnTo>
                <a:lnTo>
                  <a:pt x="9333896" y="4217224"/>
                </a:lnTo>
                <a:lnTo>
                  <a:pt x="9721556" y="4217224"/>
                </a:lnTo>
                <a:lnTo>
                  <a:pt x="9721556" y="3272463"/>
                </a:lnTo>
                <a:lnTo>
                  <a:pt x="10116917" y="3272463"/>
                </a:lnTo>
                <a:lnTo>
                  <a:pt x="10116917" y="2962678"/>
                </a:lnTo>
                <a:close/>
                <a:moveTo>
                  <a:pt x="7758997" y="2962678"/>
                </a:moveTo>
                <a:lnTo>
                  <a:pt x="7758997" y="4217224"/>
                </a:lnTo>
                <a:lnTo>
                  <a:pt x="8816718" y="4217224"/>
                </a:lnTo>
                <a:lnTo>
                  <a:pt x="8816718" y="3933111"/>
                </a:lnTo>
                <a:lnTo>
                  <a:pt x="8147512" y="3933111"/>
                </a:lnTo>
                <a:lnTo>
                  <a:pt x="8147512" y="3685796"/>
                </a:lnTo>
                <a:lnTo>
                  <a:pt x="8750824" y="3685796"/>
                </a:lnTo>
                <a:lnTo>
                  <a:pt x="8750824" y="3429923"/>
                </a:lnTo>
                <a:lnTo>
                  <a:pt x="8147512" y="3429923"/>
                </a:lnTo>
                <a:lnTo>
                  <a:pt x="8147512" y="3230531"/>
                </a:lnTo>
                <a:lnTo>
                  <a:pt x="8797891" y="3230531"/>
                </a:lnTo>
                <a:lnTo>
                  <a:pt x="8797891" y="2962678"/>
                </a:lnTo>
                <a:close/>
                <a:moveTo>
                  <a:pt x="6304239" y="2962678"/>
                </a:moveTo>
                <a:lnTo>
                  <a:pt x="6304239" y="4217224"/>
                </a:lnTo>
                <a:lnTo>
                  <a:pt x="6691899" y="4217224"/>
                </a:lnTo>
                <a:lnTo>
                  <a:pt x="6691899" y="3911089"/>
                </a:lnTo>
                <a:lnTo>
                  <a:pt x="6892174" y="3701293"/>
                </a:lnTo>
                <a:lnTo>
                  <a:pt x="7156698" y="4217224"/>
                </a:lnTo>
                <a:lnTo>
                  <a:pt x="7634093" y="4217224"/>
                </a:lnTo>
                <a:lnTo>
                  <a:pt x="7155748" y="3436194"/>
                </a:lnTo>
                <a:lnTo>
                  <a:pt x="7613554" y="2962678"/>
                </a:lnTo>
                <a:lnTo>
                  <a:pt x="7097971" y="2962678"/>
                </a:lnTo>
                <a:lnTo>
                  <a:pt x="6691899" y="3436769"/>
                </a:lnTo>
                <a:lnTo>
                  <a:pt x="6691899" y="2962678"/>
                </a:lnTo>
                <a:close/>
                <a:moveTo>
                  <a:pt x="2154763" y="2962678"/>
                </a:moveTo>
                <a:lnTo>
                  <a:pt x="2154763" y="4217224"/>
                </a:lnTo>
                <a:lnTo>
                  <a:pt x="2544134" y="4217224"/>
                </a:lnTo>
                <a:lnTo>
                  <a:pt x="2544134" y="3708046"/>
                </a:lnTo>
                <a:lnTo>
                  <a:pt x="2578365" y="3708046"/>
                </a:lnTo>
                <a:cubicBezTo>
                  <a:pt x="2613736" y="3708046"/>
                  <a:pt x="2645399" y="3717745"/>
                  <a:pt x="2673354" y="3737142"/>
                </a:cubicBezTo>
                <a:cubicBezTo>
                  <a:pt x="2693893" y="3751975"/>
                  <a:pt x="2717283" y="3784209"/>
                  <a:pt x="2743526" y="3833843"/>
                </a:cubicBezTo>
                <a:lnTo>
                  <a:pt x="2950741" y="4217224"/>
                </a:lnTo>
                <a:lnTo>
                  <a:pt x="3388771" y="4217224"/>
                </a:lnTo>
                <a:lnTo>
                  <a:pt x="3201039" y="3853699"/>
                </a:lnTo>
                <a:cubicBezTo>
                  <a:pt x="3191919" y="3835425"/>
                  <a:pt x="3173819" y="3809443"/>
                  <a:pt x="3146738" y="3775751"/>
                </a:cubicBezTo>
                <a:cubicBezTo>
                  <a:pt x="3119656" y="3742060"/>
                  <a:pt x="3098989" y="3720076"/>
                  <a:pt x="3084735" y="3709797"/>
                </a:cubicBezTo>
                <a:cubicBezTo>
                  <a:pt x="3063635" y="3694385"/>
                  <a:pt x="3029997" y="3678968"/>
                  <a:pt x="2983822" y="3663546"/>
                </a:cubicBezTo>
                <a:cubicBezTo>
                  <a:pt x="3041478" y="3650425"/>
                  <a:pt x="3086861" y="3633880"/>
                  <a:pt x="3119968" y="3613912"/>
                </a:cubicBezTo>
                <a:cubicBezTo>
                  <a:pt x="3171911" y="3582534"/>
                  <a:pt x="3212725" y="3541600"/>
                  <a:pt x="3242409" y="3491110"/>
                </a:cubicBezTo>
                <a:cubicBezTo>
                  <a:pt x="3272093" y="3440620"/>
                  <a:pt x="3286936" y="3380574"/>
                  <a:pt x="3286936" y="3310973"/>
                </a:cubicBezTo>
                <a:cubicBezTo>
                  <a:pt x="3286936" y="3231102"/>
                  <a:pt x="3267538" y="3163353"/>
                  <a:pt x="3228744" y="3107729"/>
                </a:cubicBezTo>
                <a:cubicBezTo>
                  <a:pt x="3189949" y="3052104"/>
                  <a:pt x="3138889" y="3014023"/>
                  <a:pt x="3075562" y="2993485"/>
                </a:cubicBezTo>
                <a:cubicBezTo>
                  <a:pt x="3012235" y="2972946"/>
                  <a:pt x="2920669" y="2962678"/>
                  <a:pt x="2800862" y="2962678"/>
                </a:cubicBezTo>
                <a:close/>
                <a:moveTo>
                  <a:pt x="5529217" y="2941283"/>
                </a:moveTo>
                <a:cubicBezTo>
                  <a:pt x="5327257" y="2941283"/>
                  <a:pt x="5171081" y="2997015"/>
                  <a:pt x="5060687" y="3108478"/>
                </a:cubicBezTo>
                <a:cubicBezTo>
                  <a:pt x="4950294" y="3219941"/>
                  <a:pt x="4895097" y="3379434"/>
                  <a:pt x="4895097" y="3586956"/>
                </a:cubicBezTo>
                <a:cubicBezTo>
                  <a:pt x="4895097" y="3742606"/>
                  <a:pt x="4926475" y="3870318"/>
                  <a:pt x="4989232" y="3970089"/>
                </a:cubicBezTo>
                <a:cubicBezTo>
                  <a:pt x="5051987" y="4069861"/>
                  <a:pt x="5126581" y="4139559"/>
                  <a:pt x="5213013" y="4179183"/>
                </a:cubicBezTo>
                <a:cubicBezTo>
                  <a:pt x="5299445" y="4218806"/>
                  <a:pt x="5410837" y="4238618"/>
                  <a:pt x="5547188" y="4238618"/>
                </a:cubicBezTo>
                <a:cubicBezTo>
                  <a:pt x="5659578" y="4238618"/>
                  <a:pt x="5752143" y="4222359"/>
                  <a:pt x="5824882" y="4189840"/>
                </a:cubicBezTo>
                <a:cubicBezTo>
                  <a:pt x="5897622" y="4157321"/>
                  <a:pt x="5958524" y="4109113"/>
                  <a:pt x="6007587" y="4045216"/>
                </a:cubicBezTo>
                <a:cubicBezTo>
                  <a:pt x="6056651" y="3981319"/>
                  <a:pt x="6092594" y="3901733"/>
                  <a:pt x="6115413" y="3806458"/>
                </a:cubicBezTo>
                <a:lnTo>
                  <a:pt x="5775677" y="3703767"/>
                </a:lnTo>
                <a:cubicBezTo>
                  <a:pt x="5758561" y="3783068"/>
                  <a:pt x="5731034" y="3843542"/>
                  <a:pt x="5693096" y="3885188"/>
                </a:cubicBezTo>
                <a:cubicBezTo>
                  <a:pt x="5655157" y="3926836"/>
                  <a:pt x="5599104" y="3947659"/>
                  <a:pt x="5524938" y="3947659"/>
                </a:cubicBezTo>
                <a:cubicBezTo>
                  <a:pt x="5448490" y="3947659"/>
                  <a:pt x="5389157" y="3921875"/>
                  <a:pt x="5346940" y="3870306"/>
                </a:cubicBezTo>
                <a:cubicBezTo>
                  <a:pt x="5304722" y="3818738"/>
                  <a:pt x="5283613" y="3723432"/>
                  <a:pt x="5283613" y="3584388"/>
                </a:cubicBezTo>
                <a:cubicBezTo>
                  <a:pt x="5283613" y="3472141"/>
                  <a:pt x="5301299" y="3389805"/>
                  <a:pt x="5336671" y="3337381"/>
                </a:cubicBezTo>
                <a:cubicBezTo>
                  <a:pt x="5383452" y="3266719"/>
                  <a:pt x="5450772" y="3231387"/>
                  <a:pt x="5538630" y="3231387"/>
                </a:cubicBezTo>
                <a:cubicBezTo>
                  <a:pt x="5577425" y="3231387"/>
                  <a:pt x="5612512" y="3239374"/>
                  <a:pt x="5643889" y="3255348"/>
                </a:cubicBezTo>
                <a:cubicBezTo>
                  <a:pt x="5675267" y="3271322"/>
                  <a:pt x="5701795" y="3294143"/>
                  <a:pt x="5723475" y="3323809"/>
                </a:cubicBezTo>
                <a:cubicBezTo>
                  <a:pt x="5736596" y="3341495"/>
                  <a:pt x="5749148" y="3369450"/>
                  <a:pt x="5761128" y="3407673"/>
                </a:cubicBezTo>
                <a:lnTo>
                  <a:pt x="6103433" y="3331511"/>
                </a:lnTo>
                <a:cubicBezTo>
                  <a:pt x="6059503" y="3199153"/>
                  <a:pt x="5992326" y="3101026"/>
                  <a:pt x="5901901" y="3037129"/>
                </a:cubicBezTo>
                <a:cubicBezTo>
                  <a:pt x="5811476" y="2973232"/>
                  <a:pt x="5687247" y="2941283"/>
                  <a:pt x="5529217" y="2941283"/>
                </a:cubicBezTo>
                <a:close/>
                <a:moveTo>
                  <a:pt x="4082161" y="2941283"/>
                </a:moveTo>
                <a:cubicBezTo>
                  <a:pt x="3878490" y="2941283"/>
                  <a:pt x="3719603" y="2998334"/>
                  <a:pt x="3605502" y="3112436"/>
                </a:cubicBezTo>
                <a:cubicBezTo>
                  <a:pt x="3491401" y="3226538"/>
                  <a:pt x="3434350" y="3385994"/>
                  <a:pt x="3434350" y="3590806"/>
                </a:cubicBezTo>
                <a:cubicBezTo>
                  <a:pt x="3434350" y="3737427"/>
                  <a:pt x="3463161" y="3859516"/>
                  <a:pt x="3520781" y="3957072"/>
                </a:cubicBezTo>
                <a:cubicBezTo>
                  <a:pt x="3578403" y="4054629"/>
                  <a:pt x="3653567" y="4125943"/>
                  <a:pt x="3746274" y="4171013"/>
                </a:cubicBezTo>
                <a:cubicBezTo>
                  <a:pt x="3838982" y="4216083"/>
                  <a:pt x="3956079" y="4238618"/>
                  <a:pt x="4097565" y="4238618"/>
                </a:cubicBezTo>
                <a:cubicBezTo>
                  <a:pt x="4236768" y="4238618"/>
                  <a:pt x="4353010" y="4212517"/>
                  <a:pt x="4446288" y="4160316"/>
                </a:cubicBezTo>
                <a:cubicBezTo>
                  <a:pt x="4539566" y="4108114"/>
                  <a:pt x="4610879" y="4035089"/>
                  <a:pt x="4660228" y="3941241"/>
                </a:cubicBezTo>
                <a:cubicBezTo>
                  <a:pt x="4709577" y="3847393"/>
                  <a:pt x="4734251" y="3727158"/>
                  <a:pt x="4734251" y="3580537"/>
                </a:cubicBezTo>
                <a:cubicBezTo>
                  <a:pt x="4734251" y="3378578"/>
                  <a:pt x="4677772" y="3221545"/>
                  <a:pt x="4564810" y="3109440"/>
                </a:cubicBezTo>
                <a:cubicBezTo>
                  <a:pt x="4451850" y="2997336"/>
                  <a:pt x="4290967" y="2941283"/>
                  <a:pt x="4082161" y="2941283"/>
                </a:cubicBezTo>
                <a:close/>
                <a:moveTo>
                  <a:pt x="6531071" y="1182842"/>
                </a:moveTo>
                <a:lnTo>
                  <a:pt x="6669571" y="1633829"/>
                </a:lnTo>
                <a:lnTo>
                  <a:pt x="6394056" y="1633829"/>
                </a:lnTo>
                <a:close/>
                <a:moveTo>
                  <a:pt x="7336473" y="857653"/>
                </a:moveTo>
                <a:lnTo>
                  <a:pt x="7336473" y="2112199"/>
                </a:lnTo>
                <a:lnTo>
                  <a:pt x="7653961" y="2112199"/>
                </a:lnTo>
                <a:lnTo>
                  <a:pt x="7653961" y="1155458"/>
                </a:lnTo>
                <a:lnTo>
                  <a:pt x="7898147" y="2112199"/>
                </a:lnTo>
                <a:lnTo>
                  <a:pt x="8185509" y="2112199"/>
                </a:lnTo>
                <a:lnTo>
                  <a:pt x="8430136" y="1155458"/>
                </a:lnTo>
                <a:lnTo>
                  <a:pt x="8430136" y="2112199"/>
                </a:lnTo>
                <a:lnTo>
                  <a:pt x="8747624" y="2112199"/>
                </a:lnTo>
                <a:lnTo>
                  <a:pt x="8747624" y="857653"/>
                </a:lnTo>
                <a:lnTo>
                  <a:pt x="8238112" y="857653"/>
                </a:lnTo>
                <a:lnTo>
                  <a:pt x="8042905" y="1620992"/>
                </a:lnTo>
                <a:lnTo>
                  <a:pt x="7846294" y="857653"/>
                </a:lnTo>
                <a:close/>
                <a:moveTo>
                  <a:pt x="6324392" y="857653"/>
                </a:moveTo>
                <a:lnTo>
                  <a:pt x="5852881" y="2112199"/>
                </a:lnTo>
                <a:lnTo>
                  <a:pt x="6248710" y="2112199"/>
                </a:lnTo>
                <a:lnTo>
                  <a:pt x="6309857" y="1905105"/>
                </a:lnTo>
                <a:lnTo>
                  <a:pt x="6749986" y="1905105"/>
                </a:lnTo>
                <a:lnTo>
                  <a:pt x="6812737" y="2112199"/>
                </a:lnTo>
                <a:lnTo>
                  <a:pt x="7218676" y="2112199"/>
                </a:lnTo>
                <a:lnTo>
                  <a:pt x="6747245" y="857653"/>
                </a:lnTo>
                <a:close/>
                <a:moveTo>
                  <a:pt x="4710997" y="857653"/>
                </a:moveTo>
                <a:lnTo>
                  <a:pt x="4710997" y="2112199"/>
                </a:lnTo>
                <a:lnTo>
                  <a:pt x="5768718" y="2112199"/>
                </a:lnTo>
                <a:lnTo>
                  <a:pt x="5768718" y="1828087"/>
                </a:lnTo>
                <a:lnTo>
                  <a:pt x="5099512" y="1828087"/>
                </a:lnTo>
                <a:lnTo>
                  <a:pt x="5099512" y="1580771"/>
                </a:lnTo>
                <a:lnTo>
                  <a:pt x="5702825" y="1580771"/>
                </a:lnTo>
                <a:lnTo>
                  <a:pt x="5702825" y="1324898"/>
                </a:lnTo>
                <a:lnTo>
                  <a:pt x="5099512" y="1324898"/>
                </a:lnTo>
                <a:lnTo>
                  <a:pt x="5099512" y="1125506"/>
                </a:lnTo>
                <a:lnTo>
                  <a:pt x="5749892" y="1125506"/>
                </a:lnTo>
                <a:lnTo>
                  <a:pt x="5749892" y="857653"/>
                </a:lnTo>
                <a:close/>
                <a:moveTo>
                  <a:pt x="3356884" y="857653"/>
                </a:moveTo>
                <a:lnTo>
                  <a:pt x="3356884" y="1167438"/>
                </a:lnTo>
                <a:lnTo>
                  <a:pt x="3752246" y="1167438"/>
                </a:lnTo>
                <a:lnTo>
                  <a:pt x="3752246" y="2112199"/>
                </a:lnTo>
                <a:lnTo>
                  <a:pt x="4139906" y="2112199"/>
                </a:lnTo>
                <a:lnTo>
                  <a:pt x="4139906" y="1167438"/>
                </a:lnTo>
                <a:lnTo>
                  <a:pt x="4535268" y="1167438"/>
                </a:lnTo>
                <a:lnTo>
                  <a:pt x="4535268" y="857653"/>
                </a:lnTo>
                <a:close/>
                <a:moveTo>
                  <a:pt x="0" y="0"/>
                </a:moveTo>
                <a:lnTo>
                  <a:pt x="12192000" y="0"/>
                </a:lnTo>
                <a:lnTo>
                  <a:pt x="12192000" y="6858000"/>
                </a:lnTo>
                <a:lnTo>
                  <a:pt x="0" y="6858000"/>
                </a:lnTo>
                <a:close/>
              </a:path>
            </a:pathLst>
          </a:cu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l="50000" t="50000" r="50000" b="50000"/>
            </a:path>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6" name="Rectangle 15"/>
          <p:cNvSpPr/>
          <p:nvPr/>
        </p:nvSpPr>
        <p:spPr>
          <a:xfrm>
            <a:off x="12432894" y="775855"/>
            <a:ext cx="190906" cy="40247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4.16667E-6 -1.48148E-6 L -0.94947 0.00741 " pathEditMode="relative" rAng="0" ptsTypes="AA">
                                      <p:cBhvr>
                                        <p:cTn id="6" dur="6000" fill="hold"/>
                                        <p:tgtEl>
                                          <p:spTgt spid="16"/>
                                        </p:tgtEl>
                                        <p:attrNameLst>
                                          <p:attrName>ppt_x</p:attrName>
                                          <p:attrName>ppt_y</p:attrName>
                                        </p:attrNameLst>
                                      </p:cBhvr>
                                      <p:rCtr x="-47474" y="370"/>
                                    </p:animMotion>
                                  </p:childTnLst>
                                </p:cTn>
                              </p:par>
                              <p:par>
                                <p:cTn id="7" presetID="35" presetClass="path" presetSubtype="0" accel="50000" decel="50000" fill="hold" nodeType="withEffect">
                                  <p:stCondLst>
                                    <p:cond delay="0"/>
                                  </p:stCondLst>
                                  <p:childTnLst>
                                    <p:animMotion origin="layout" path="M -1.25E-6 1.85185E-6 L -0.95703 -0.00185 " pathEditMode="relative" rAng="0" ptsTypes="AA">
                                      <p:cBhvr>
                                        <p:cTn id="8" dur="6000" fill="hold"/>
                                        <p:tgtEl>
                                          <p:spTgt spid="17"/>
                                        </p:tgtEl>
                                        <p:attrNameLst>
                                          <p:attrName>ppt_x</p:attrName>
                                          <p:attrName>ppt_y</p:attrName>
                                        </p:attrNameLst>
                                      </p:cBhvr>
                                      <p:rCtr x="-47852"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313" name="组合 1"/>
          <p:cNvGrpSpPr/>
          <p:nvPr/>
        </p:nvGrpSpPr>
        <p:grpSpPr>
          <a:xfrm>
            <a:off x="0" y="292100"/>
            <a:ext cx="4297045" cy="596900"/>
            <a:chOff x="0" y="177800"/>
            <a:chExt cx="4841655" cy="596900"/>
          </a:xfrm>
        </p:grpSpPr>
        <p:sp>
          <p:nvSpPr>
            <p:cNvPr id="3" name="矩形 2"/>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4" name="矩形 3"/>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13316" name="文本框 4"/>
            <p:cNvSpPr txBox="1"/>
            <p:nvPr/>
          </p:nvSpPr>
          <p:spPr>
            <a:xfrm>
              <a:off x="914238" y="177800"/>
              <a:ext cx="3927417" cy="521970"/>
            </a:xfrm>
            <a:prstGeom prst="rect">
              <a:avLst/>
            </a:prstGeom>
            <a:noFill/>
            <a:ln w="9525">
              <a:noFill/>
            </a:ln>
          </p:spPr>
          <p:txBody>
            <a:bodyPr wrap="square" anchor="t" anchorCtr="0">
              <a:spAutoFit/>
            </a:bodyPr>
            <a:p>
              <a:r>
                <a:rPr lang="en-US" altLang="zh-CN" sz="2800" b="1" dirty="0">
                  <a:latin typeface="Arial" panose="020B0604020202020204" pitchFamily="34" charset="0"/>
                  <a:ea typeface="Arial" panose="020B0604020202020204" pitchFamily="34" charset="0"/>
                </a:rPr>
                <a:t>Challenges</a:t>
              </a:r>
              <a:endParaRPr lang="en-US" altLang="zh-CN" sz="2800" b="1" dirty="0">
                <a:latin typeface="Arial" panose="020B0604020202020204" pitchFamily="34" charset="0"/>
                <a:ea typeface="Arial" panose="020B0604020202020204" pitchFamily="34" charset="0"/>
              </a:endParaRPr>
            </a:p>
          </p:txBody>
        </p:sp>
      </p:grpSp>
      <p:sp>
        <p:nvSpPr>
          <p:cNvPr id="6" name="Oval 4"/>
          <p:cNvSpPr/>
          <p:nvPr/>
        </p:nvSpPr>
        <p:spPr>
          <a:xfrm>
            <a:off x="1316038" y="3565525"/>
            <a:ext cx="1114425" cy="1114425"/>
          </a:xfrm>
          <a:prstGeom prst="ellipse">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541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mn-ea"/>
                <a:sym typeface="Arial" panose="020B0604020202020204" pitchFamily="34" charset="0"/>
              </a:rPr>
              <a:t>1</a:t>
            </a:r>
            <a:endParaRPr kumimoji="0" lang="en-US" sz="40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mn-ea"/>
              <a:sym typeface="Arial" panose="020B0604020202020204" pitchFamily="34" charset="0"/>
            </a:endParaRPr>
          </a:p>
        </p:txBody>
      </p:sp>
      <p:sp>
        <p:nvSpPr>
          <p:cNvPr id="7" name="Oval 8"/>
          <p:cNvSpPr/>
          <p:nvPr/>
        </p:nvSpPr>
        <p:spPr>
          <a:xfrm>
            <a:off x="2941638" y="1909763"/>
            <a:ext cx="1460500" cy="14605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5410" rtl="0" eaLnBrk="1" fontAlgn="auto" latinLnBrk="0" hangingPunct="1">
              <a:lnSpc>
                <a:spcPct val="100000"/>
              </a:lnSpc>
              <a:spcBef>
                <a:spcPts val="0"/>
              </a:spcBef>
              <a:spcAft>
                <a:spcPts val="0"/>
              </a:spcAft>
              <a:buClrTx/>
              <a:buSzTx/>
              <a:buFontTx/>
              <a:buNone/>
              <a:defRPr/>
            </a:pPr>
            <a:r>
              <a:rPr kumimoji="0" lang="en-US" sz="48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mn-ea"/>
                <a:sym typeface="Arial" panose="020B0604020202020204" pitchFamily="34" charset="0"/>
              </a:rPr>
              <a:t>2</a:t>
            </a:r>
            <a:endParaRPr kumimoji="0" lang="en-US" sz="48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mn-ea"/>
              <a:sym typeface="Arial" panose="020B0604020202020204" pitchFamily="34" charset="0"/>
            </a:endParaRPr>
          </a:p>
        </p:txBody>
      </p:sp>
      <p:sp>
        <p:nvSpPr>
          <p:cNvPr id="8" name="Oval 12"/>
          <p:cNvSpPr/>
          <p:nvPr/>
        </p:nvSpPr>
        <p:spPr>
          <a:xfrm>
            <a:off x="5449888" y="3117850"/>
            <a:ext cx="1787525" cy="1789113"/>
          </a:xfrm>
          <a:prstGeom prst="ellipse">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5410" rtl="0" eaLnBrk="1" fontAlgn="auto" latinLnBrk="0" hangingPunct="1">
              <a:lnSpc>
                <a:spcPct val="100000"/>
              </a:lnSpc>
              <a:spcBef>
                <a:spcPts val="0"/>
              </a:spcBef>
              <a:spcAft>
                <a:spcPts val="0"/>
              </a:spcAft>
              <a:buClrTx/>
              <a:buSzTx/>
              <a:buFontTx/>
              <a:buNone/>
              <a:defRPr/>
            </a:pPr>
            <a:r>
              <a:rPr kumimoji="0" lang="en-US" sz="48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mn-ea"/>
                <a:sym typeface="Arial" panose="020B0604020202020204" pitchFamily="34" charset="0"/>
              </a:rPr>
              <a:t>3</a:t>
            </a:r>
            <a:endParaRPr kumimoji="0" lang="en-US" sz="48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mn-ea"/>
              <a:sym typeface="Arial" panose="020B0604020202020204" pitchFamily="34" charset="0"/>
            </a:endParaRPr>
          </a:p>
        </p:txBody>
      </p:sp>
      <p:sp>
        <p:nvSpPr>
          <p:cNvPr id="9" name="Oval 16"/>
          <p:cNvSpPr/>
          <p:nvPr/>
        </p:nvSpPr>
        <p:spPr>
          <a:xfrm>
            <a:off x="8305800" y="1903413"/>
            <a:ext cx="1458913" cy="145891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5410" rtl="0" eaLnBrk="1" fontAlgn="auto" latinLnBrk="0" hangingPunct="1">
              <a:lnSpc>
                <a:spcPct val="100000"/>
              </a:lnSpc>
              <a:spcBef>
                <a:spcPts val="0"/>
              </a:spcBef>
              <a:spcAft>
                <a:spcPts val="0"/>
              </a:spcAft>
              <a:buClrTx/>
              <a:buSzTx/>
              <a:buFontTx/>
              <a:buNone/>
              <a:defRPr/>
            </a:pPr>
            <a:r>
              <a:rPr kumimoji="0" lang="en-US" sz="48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mn-ea"/>
                <a:sym typeface="Arial" panose="020B0604020202020204" pitchFamily="34" charset="0"/>
              </a:rPr>
              <a:t>4</a:t>
            </a:r>
            <a:endParaRPr kumimoji="0" lang="en-US" sz="48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mn-ea"/>
              <a:sym typeface="Arial" panose="020B0604020202020204" pitchFamily="34" charset="0"/>
            </a:endParaRPr>
          </a:p>
        </p:txBody>
      </p:sp>
      <p:cxnSp>
        <p:nvCxnSpPr>
          <p:cNvPr id="10" name="Straight Arrow Connector 41"/>
          <p:cNvCxnSpPr/>
          <p:nvPr/>
        </p:nvCxnSpPr>
        <p:spPr>
          <a:xfrm flipV="1">
            <a:off x="2403475" y="3143250"/>
            <a:ext cx="512763" cy="508000"/>
          </a:xfrm>
          <a:prstGeom prst="straightConnector1">
            <a:avLst/>
          </a:prstGeom>
          <a:ln w="25400">
            <a:solidFill>
              <a:srgbClr val="C1C7D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42"/>
          <p:cNvCxnSpPr/>
          <p:nvPr/>
        </p:nvCxnSpPr>
        <p:spPr>
          <a:xfrm flipV="1">
            <a:off x="7329488" y="3181350"/>
            <a:ext cx="974725" cy="965200"/>
          </a:xfrm>
          <a:prstGeom prst="straightConnector1">
            <a:avLst/>
          </a:prstGeom>
          <a:ln w="25400">
            <a:solidFill>
              <a:srgbClr val="C1C7D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49"/>
          <p:cNvCxnSpPr/>
          <p:nvPr/>
        </p:nvCxnSpPr>
        <p:spPr>
          <a:xfrm>
            <a:off x="4373563" y="3181350"/>
            <a:ext cx="974725" cy="965200"/>
          </a:xfrm>
          <a:prstGeom prst="straightConnector1">
            <a:avLst/>
          </a:prstGeom>
          <a:ln w="25400">
            <a:solidFill>
              <a:srgbClr val="C1C7D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324" name="TextBox 13"/>
          <p:cNvSpPr txBox="1"/>
          <p:nvPr/>
        </p:nvSpPr>
        <p:spPr>
          <a:xfrm>
            <a:off x="1116330" y="4784725"/>
            <a:ext cx="1388745" cy="492125"/>
          </a:xfrm>
          <a:prstGeom prst="rect">
            <a:avLst/>
          </a:prstGeom>
          <a:noFill/>
          <a:ln w="9525">
            <a:noFill/>
          </a:ln>
        </p:spPr>
        <p:txBody>
          <a:bodyPr wrap="square" lIns="0" tIns="0" rIns="0" bIns="0" anchor="t" anchorCtr="0">
            <a:spAutoFit/>
          </a:bodyPr>
          <a:p>
            <a:pPr algn="ctr" defTabSz="1216025">
              <a:spcBef>
                <a:spcPct val="20000"/>
              </a:spcBef>
            </a:pPr>
            <a:r>
              <a:rPr lang="en-US" altLang="zh-CN" sz="1600" b="1" dirty="0">
                <a:solidFill>
                  <a:srgbClr val="445469"/>
                </a:solidFill>
                <a:latin typeface="Arial" panose="020B0604020202020204" pitchFamily="34" charset="0"/>
                <a:ea typeface="Arial" panose="020B0604020202020204" pitchFamily="34" charset="0"/>
                <a:sym typeface="Arial" panose="020B0604020202020204" pitchFamily="34" charset="0"/>
              </a:rPr>
              <a:t>Data Integration</a:t>
            </a:r>
            <a:endParaRPr lang="en-US" altLang="zh-CN" sz="1600" b="1" dirty="0">
              <a:solidFill>
                <a:srgbClr val="445469"/>
              </a:solidFill>
              <a:latin typeface="Arial" panose="020B0604020202020204" pitchFamily="34" charset="0"/>
              <a:ea typeface="Arial" panose="020B0604020202020204" pitchFamily="34" charset="0"/>
              <a:sym typeface="Arial" panose="020B0604020202020204" pitchFamily="34" charset="0"/>
            </a:endParaRPr>
          </a:p>
        </p:txBody>
      </p:sp>
      <p:sp>
        <p:nvSpPr>
          <p:cNvPr id="13325" name="TextBox 13"/>
          <p:cNvSpPr txBox="1"/>
          <p:nvPr/>
        </p:nvSpPr>
        <p:spPr>
          <a:xfrm>
            <a:off x="973455" y="5381625"/>
            <a:ext cx="1866900" cy="1384935"/>
          </a:xfrm>
          <a:prstGeom prst="rect">
            <a:avLst/>
          </a:prstGeom>
          <a:noFill/>
          <a:ln w="9525">
            <a:noFill/>
          </a:ln>
        </p:spPr>
        <p:txBody>
          <a:bodyPr wrap="square" lIns="0" tIns="0" rIns="0" bIns="0" anchor="t" anchorCtr="0">
            <a:noAutofit/>
          </a:bodyPr>
          <a:p>
            <a:pPr algn="ctr" defTabSz="1216025">
              <a:spcBef>
                <a:spcPct val="20000"/>
              </a:spcBef>
            </a:pPr>
            <a:r>
              <a:rPr lang="en-US" altLang="en-US" sz="1200">
                <a:solidFill>
                  <a:srgbClr val="445469"/>
                </a:solidFill>
                <a:latin typeface="Arial" panose="020B0604020202020204" pitchFamily="34" charset="0"/>
                <a:ea typeface="Arial" panose="020B0604020202020204" pitchFamily="34" charset="0"/>
                <a:sym typeface="Arial" panose="020B0604020202020204" pitchFamily="34" charset="0"/>
              </a:rPr>
              <a:t>Integrating data from various sources (e.g., different databases, systems) can be complex due to varying formats, structures, and semantics.</a:t>
            </a:r>
            <a:endParaRPr lang="en-US" altLang="en-US" sz="1200">
              <a:solidFill>
                <a:srgbClr val="445469"/>
              </a:solidFill>
              <a:latin typeface="Arial" panose="020B0604020202020204" pitchFamily="34" charset="0"/>
              <a:ea typeface="Arial" panose="020B0604020202020204" pitchFamily="34" charset="0"/>
              <a:sym typeface="Arial" panose="020B0604020202020204" pitchFamily="34" charset="0"/>
            </a:endParaRPr>
          </a:p>
        </p:txBody>
      </p:sp>
      <p:sp>
        <p:nvSpPr>
          <p:cNvPr id="13326" name="TextBox 13"/>
          <p:cNvSpPr txBox="1"/>
          <p:nvPr/>
        </p:nvSpPr>
        <p:spPr>
          <a:xfrm>
            <a:off x="3179763" y="3484563"/>
            <a:ext cx="985837" cy="492125"/>
          </a:xfrm>
          <a:prstGeom prst="rect">
            <a:avLst/>
          </a:prstGeom>
          <a:noFill/>
          <a:ln w="9525">
            <a:noFill/>
          </a:ln>
        </p:spPr>
        <p:txBody>
          <a:bodyPr wrap="square" lIns="0" tIns="0" rIns="0" bIns="0" anchor="t" anchorCtr="0">
            <a:spAutoFit/>
          </a:bodyPr>
          <a:p>
            <a:pPr algn="ctr" defTabSz="1216025">
              <a:spcBef>
                <a:spcPct val="20000"/>
              </a:spcBef>
            </a:pPr>
            <a:r>
              <a:rPr lang="en-US" altLang="zh-CN" sz="1600" b="1">
                <a:solidFill>
                  <a:srgbClr val="445469"/>
                </a:solidFill>
                <a:latin typeface="Arial" panose="020B0604020202020204" pitchFamily="34" charset="0"/>
                <a:ea typeface="Arial" panose="020B0604020202020204" pitchFamily="34" charset="0"/>
                <a:sym typeface="Arial" panose="020B0604020202020204" pitchFamily="34" charset="0"/>
              </a:rPr>
              <a:t>Data Quality</a:t>
            </a:r>
            <a:endParaRPr lang="en-US" altLang="zh-CN" sz="1600" b="1">
              <a:solidFill>
                <a:srgbClr val="445469"/>
              </a:solidFill>
              <a:latin typeface="Arial" panose="020B0604020202020204" pitchFamily="34" charset="0"/>
              <a:ea typeface="Arial" panose="020B0604020202020204" pitchFamily="34" charset="0"/>
              <a:sym typeface="Arial" panose="020B0604020202020204" pitchFamily="34" charset="0"/>
            </a:endParaRPr>
          </a:p>
        </p:txBody>
      </p:sp>
      <p:sp>
        <p:nvSpPr>
          <p:cNvPr id="13327" name="TextBox 13"/>
          <p:cNvSpPr txBox="1"/>
          <p:nvPr/>
        </p:nvSpPr>
        <p:spPr>
          <a:xfrm>
            <a:off x="2508885" y="4091305"/>
            <a:ext cx="2212975" cy="1243330"/>
          </a:xfrm>
          <a:prstGeom prst="rect">
            <a:avLst/>
          </a:prstGeom>
          <a:noFill/>
          <a:ln w="9525">
            <a:noFill/>
          </a:ln>
        </p:spPr>
        <p:txBody>
          <a:bodyPr wrap="square" lIns="0" tIns="0" rIns="0" bIns="0" anchor="t" anchorCtr="0">
            <a:noAutofit/>
          </a:bodyPr>
          <a:p>
            <a:pPr algn="ctr" defTabSz="1216025">
              <a:spcBef>
                <a:spcPct val="20000"/>
              </a:spcBef>
            </a:pPr>
            <a:r>
              <a:rPr lang="en-US" altLang="en-US" sz="1200">
                <a:solidFill>
                  <a:srgbClr val="445469"/>
                </a:solidFill>
                <a:latin typeface="Arial" panose="020B0604020202020204" pitchFamily="34" charset="0"/>
                <a:ea typeface="Arial" panose="020B0604020202020204" pitchFamily="34" charset="0"/>
                <a:sym typeface="Arial" panose="020B0604020202020204" pitchFamily="34" charset="0"/>
              </a:rPr>
              <a:t>Poor data quality (inaccuracies, inconsistencies, missing values) can lead to unreliable insights and decisions.</a:t>
            </a:r>
            <a:r>
              <a:rPr lang="" altLang="en-US" sz="1200">
                <a:solidFill>
                  <a:srgbClr val="445469"/>
                </a:solidFill>
                <a:latin typeface="Arial" panose="020B0604020202020204" pitchFamily="34" charset="0"/>
                <a:ea typeface="Arial" panose="020B0604020202020204" pitchFamily="34" charset="0"/>
                <a:sym typeface="Arial" panose="020B0604020202020204" pitchFamily="34" charset="0"/>
              </a:rPr>
              <a:t> </a:t>
            </a:r>
            <a:endParaRPr lang="" altLang="en-US" sz="1200">
              <a:solidFill>
                <a:srgbClr val="445469"/>
              </a:solidFill>
              <a:latin typeface="Arial" panose="020B0604020202020204" pitchFamily="34" charset="0"/>
              <a:ea typeface="Arial" panose="020B0604020202020204" pitchFamily="34" charset="0"/>
              <a:sym typeface="Arial" panose="020B0604020202020204" pitchFamily="34" charset="0"/>
            </a:endParaRPr>
          </a:p>
        </p:txBody>
      </p:sp>
      <p:sp>
        <p:nvSpPr>
          <p:cNvPr id="13328" name="TextBox 13"/>
          <p:cNvSpPr txBox="1"/>
          <p:nvPr/>
        </p:nvSpPr>
        <p:spPr>
          <a:xfrm>
            <a:off x="5857875" y="5030788"/>
            <a:ext cx="971550" cy="541020"/>
          </a:xfrm>
          <a:prstGeom prst="rect">
            <a:avLst/>
          </a:prstGeom>
          <a:noFill/>
          <a:ln w="9525">
            <a:noFill/>
          </a:ln>
        </p:spPr>
        <p:txBody>
          <a:bodyPr wrap="square" lIns="0" tIns="0" rIns="0" bIns="0" anchor="t" anchorCtr="0">
            <a:spAutoFit/>
          </a:bodyPr>
          <a:p>
            <a:pPr algn="ctr" defTabSz="1216025">
              <a:spcBef>
                <a:spcPct val="20000"/>
              </a:spcBef>
            </a:pPr>
            <a:r>
              <a:rPr lang="en-US" altLang="zh-CN" sz="1600" b="1">
                <a:solidFill>
                  <a:srgbClr val="445469"/>
                </a:solidFill>
                <a:latin typeface="Arial" panose="020B0604020202020204" pitchFamily="34" charset="0"/>
                <a:ea typeface="Arial" panose="020B0604020202020204" pitchFamily="34" charset="0"/>
                <a:sym typeface="Arial" panose="020B0604020202020204" pitchFamily="34" charset="0"/>
              </a:rPr>
              <a:t>Data</a:t>
            </a:r>
            <a:endParaRPr lang="en-US" altLang="zh-CN" sz="1600" b="1">
              <a:solidFill>
                <a:srgbClr val="445469"/>
              </a:solidFill>
              <a:latin typeface="Arial" panose="020B0604020202020204" pitchFamily="34" charset="0"/>
              <a:ea typeface="Arial" panose="020B0604020202020204" pitchFamily="34" charset="0"/>
              <a:sym typeface="Arial" panose="020B0604020202020204" pitchFamily="34" charset="0"/>
            </a:endParaRPr>
          </a:p>
          <a:p>
            <a:pPr algn="ctr" defTabSz="1216025">
              <a:spcBef>
                <a:spcPct val="20000"/>
              </a:spcBef>
            </a:pPr>
            <a:r>
              <a:rPr lang="en-US" altLang="zh-CN" sz="1600" b="1">
                <a:solidFill>
                  <a:srgbClr val="445469"/>
                </a:solidFill>
                <a:latin typeface="Arial" panose="020B0604020202020204" pitchFamily="34" charset="0"/>
                <a:ea typeface="Arial" panose="020B0604020202020204" pitchFamily="34" charset="0"/>
                <a:sym typeface="Arial" panose="020B0604020202020204" pitchFamily="34" charset="0"/>
              </a:rPr>
              <a:t>Security</a:t>
            </a:r>
            <a:endParaRPr lang="en-US" altLang="zh-CN" sz="1600" b="1">
              <a:solidFill>
                <a:srgbClr val="445469"/>
              </a:solidFill>
              <a:latin typeface="Arial" panose="020B0604020202020204" pitchFamily="34" charset="0"/>
              <a:ea typeface="Arial" panose="020B0604020202020204" pitchFamily="34" charset="0"/>
              <a:sym typeface="Arial" panose="020B0604020202020204" pitchFamily="34" charset="0"/>
            </a:endParaRPr>
          </a:p>
        </p:txBody>
      </p:sp>
      <p:sp>
        <p:nvSpPr>
          <p:cNvPr id="13329" name="TextBox 13"/>
          <p:cNvSpPr txBox="1"/>
          <p:nvPr/>
        </p:nvSpPr>
        <p:spPr>
          <a:xfrm>
            <a:off x="5540693" y="5571808"/>
            <a:ext cx="1789112" cy="923290"/>
          </a:xfrm>
          <a:prstGeom prst="rect">
            <a:avLst/>
          </a:prstGeom>
          <a:noFill/>
          <a:ln w="9525">
            <a:noFill/>
          </a:ln>
        </p:spPr>
        <p:txBody>
          <a:bodyPr wrap="square" lIns="0" tIns="0" rIns="0" bIns="0" anchor="t" anchorCtr="0">
            <a:spAutoFit/>
          </a:bodyPr>
          <a:p>
            <a:pPr algn="ctr" defTabSz="1216025">
              <a:spcBef>
                <a:spcPct val="20000"/>
              </a:spcBef>
            </a:pPr>
            <a:r>
              <a:rPr lang="en-US" altLang="en-US" sz="1200">
                <a:solidFill>
                  <a:srgbClr val="445469"/>
                </a:solidFill>
                <a:latin typeface="Arial" panose="020B0604020202020204" pitchFamily="34" charset="0"/>
                <a:ea typeface="Arial" panose="020B0604020202020204" pitchFamily="34" charset="0"/>
                <a:sym typeface="Arial" panose="020B0604020202020204" pitchFamily="34" charset="0"/>
              </a:rPr>
              <a:t>Protecting sensitive data and ensuring compliance with regulations (e.g., GDPR, HIPAA) is crucial but can be complex.</a:t>
            </a:r>
            <a:r>
              <a:rPr lang="" altLang="en-US" sz="1200">
                <a:solidFill>
                  <a:srgbClr val="445469"/>
                </a:solidFill>
                <a:latin typeface="Arial" panose="020B0604020202020204" pitchFamily="34" charset="0"/>
                <a:ea typeface="Arial" panose="020B0604020202020204" pitchFamily="34" charset="0"/>
                <a:sym typeface="Arial" panose="020B0604020202020204" pitchFamily="34" charset="0"/>
              </a:rPr>
              <a:t> </a:t>
            </a:r>
            <a:endParaRPr lang="" altLang="en-US" sz="1200">
              <a:solidFill>
                <a:srgbClr val="445469"/>
              </a:solidFill>
              <a:latin typeface="Arial" panose="020B0604020202020204" pitchFamily="34" charset="0"/>
              <a:ea typeface="Arial" panose="020B0604020202020204" pitchFamily="34" charset="0"/>
              <a:sym typeface="Arial" panose="020B0604020202020204" pitchFamily="34" charset="0"/>
            </a:endParaRPr>
          </a:p>
        </p:txBody>
      </p:sp>
      <p:sp>
        <p:nvSpPr>
          <p:cNvPr id="13330" name="TextBox 13"/>
          <p:cNvSpPr txBox="1"/>
          <p:nvPr/>
        </p:nvSpPr>
        <p:spPr>
          <a:xfrm>
            <a:off x="8533130" y="3469005"/>
            <a:ext cx="1277620" cy="245745"/>
          </a:xfrm>
          <a:prstGeom prst="rect">
            <a:avLst/>
          </a:prstGeom>
          <a:noFill/>
          <a:ln w="9525">
            <a:noFill/>
          </a:ln>
        </p:spPr>
        <p:txBody>
          <a:bodyPr wrap="square" lIns="0" tIns="0" rIns="0" bIns="0" anchor="t" anchorCtr="0">
            <a:spAutoFit/>
          </a:bodyPr>
          <a:p>
            <a:pPr algn="ctr" defTabSz="1216025">
              <a:spcBef>
                <a:spcPct val="20000"/>
              </a:spcBef>
            </a:pPr>
            <a:r>
              <a:rPr lang="en-US" altLang="zh-CN" sz="1600" b="1">
                <a:solidFill>
                  <a:srgbClr val="445469"/>
                </a:solidFill>
                <a:latin typeface="Arial" panose="020B0604020202020204" pitchFamily="34" charset="0"/>
                <a:ea typeface="Arial" panose="020B0604020202020204" pitchFamily="34" charset="0"/>
                <a:sym typeface="Arial" panose="020B0604020202020204" pitchFamily="34" charset="0"/>
              </a:rPr>
              <a:t>Scalability</a:t>
            </a:r>
            <a:endParaRPr lang="en-US" altLang="zh-CN" sz="1600" b="1">
              <a:solidFill>
                <a:srgbClr val="445469"/>
              </a:solidFill>
              <a:latin typeface="Arial" panose="020B0604020202020204" pitchFamily="34" charset="0"/>
              <a:ea typeface="Arial" panose="020B0604020202020204" pitchFamily="34" charset="0"/>
              <a:sym typeface="Arial" panose="020B0604020202020204" pitchFamily="34" charset="0"/>
            </a:endParaRPr>
          </a:p>
        </p:txBody>
      </p:sp>
      <p:sp>
        <p:nvSpPr>
          <p:cNvPr id="13331" name="TextBox 13"/>
          <p:cNvSpPr txBox="1"/>
          <p:nvPr/>
        </p:nvSpPr>
        <p:spPr>
          <a:xfrm>
            <a:off x="8139113" y="3752850"/>
            <a:ext cx="1790700" cy="923290"/>
          </a:xfrm>
          <a:prstGeom prst="rect">
            <a:avLst/>
          </a:prstGeom>
          <a:noFill/>
          <a:ln w="9525">
            <a:noFill/>
          </a:ln>
        </p:spPr>
        <p:txBody>
          <a:bodyPr wrap="square" lIns="0" tIns="0" rIns="0" bIns="0" anchor="t" anchorCtr="0">
            <a:spAutoFit/>
          </a:bodyPr>
          <a:p>
            <a:pPr algn="ctr" defTabSz="1216025">
              <a:spcBef>
                <a:spcPct val="20000"/>
              </a:spcBef>
            </a:pPr>
            <a:r>
              <a:rPr lang="en-US" altLang="en-US" sz="1200">
                <a:solidFill>
                  <a:srgbClr val="445469"/>
                </a:solidFill>
                <a:latin typeface="Arial" panose="020B0604020202020204" pitchFamily="34" charset="0"/>
                <a:ea typeface="Arial" panose="020B0604020202020204" pitchFamily="34" charset="0"/>
                <a:sym typeface="Arial" panose="020B0604020202020204" pitchFamily="34" charset="0"/>
              </a:rPr>
              <a:t>BI solutions must be able to handle increasing data volumes and user demands as the business grows.</a:t>
            </a:r>
            <a:endParaRPr lang="en-US" altLang="en-US" sz="1200">
              <a:solidFill>
                <a:srgbClr val="445469"/>
              </a:solidFill>
              <a:latin typeface="Arial" panose="020B0604020202020204" pitchFamily="34" charset="0"/>
              <a:ea typeface="Arial" panose="020B0604020202020204" pitchFamily="34" charset="0"/>
              <a:sym typeface="Arial" panose="020B0604020202020204" pitchFamily="34" charset="0"/>
            </a:endParaRPr>
          </a:p>
        </p:txBody>
      </p:sp>
      <p:pic>
        <p:nvPicPr>
          <p:cNvPr id="13332" name="图片 20"/>
          <p:cNvPicPr>
            <a:picLocks noChangeAspect="1"/>
          </p:cNvPicPr>
          <p:nvPr/>
        </p:nvPicPr>
        <p:blipFill>
          <a:blip r:embed="rId1"/>
          <a:srcRect l="26617" t="19856" r="30438" b="21976"/>
          <a:stretch>
            <a:fillRect/>
          </a:stretch>
        </p:blipFill>
        <p:spPr>
          <a:xfrm>
            <a:off x="9848850" y="3733800"/>
            <a:ext cx="2343150" cy="3124200"/>
          </a:xfrm>
          <a:prstGeom prst="rect">
            <a:avLst/>
          </a:prstGeom>
          <a:noFill/>
          <a:ln w="9525">
            <a:noFill/>
          </a:ln>
        </p:spPr>
      </p:pic>
      <p:sp>
        <p:nvSpPr>
          <p:cNvPr id="2" name="Text Box 1"/>
          <p:cNvSpPr txBox="1"/>
          <p:nvPr/>
        </p:nvSpPr>
        <p:spPr>
          <a:xfrm>
            <a:off x="4721860" y="375285"/>
            <a:ext cx="6816725" cy="1630045"/>
          </a:xfrm>
          <a:prstGeom prst="rect">
            <a:avLst/>
          </a:prstGeom>
          <a:noFill/>
        </p:spPr>
        <p:txBody>
          <a:bodyPr wrap="square" rtlCol="0">
            <a:spAutoFit/>
          </a:bodyPr>
          <a:p>
            <a:r>
              <a:rPr lang="en-US" altLang="en-US" sz="2000" b="1"/>
              <a:t>Implementing and utilizing Business Intelligence (BI) effectively presents several challenges, including</a:t>
            </a:r>
            <a:r>
              <a:rPr lang="" altLang="en-US" sz="2000" b="1"/>
              <a:t> </a:t>
            </a:r>
            <a:r>
              <a:rPr lang="en-US" altLang="en-US" sz="2000" b="1"/>
              <a:t>data integration, quality, security, scalability, and user adoption, along with the need for specialized skills and a data-driven culture.</a:t>
            </a:r>
            <a:r>
              <a:rPr lang="" altLang="en-US" sz="2000" b="1"/>
              <a:t> </a:t>
            </a:r>
            <a:endParaRPr lang="" altLang="en-US" sz="20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6385" name="组合 1"/>
          <p:cNvGrpSpPr/>
          <p:nvPr/>
        </p:nvGrpSpPr>
        <p:grpSpPr>
          <a:xfrm>
            <a:off x="0" y="292100"/>
            <a:ext cx="8075294" cy="596900"/>
            <a:chOff x="0" y="177800"/>
            <a:chExt cx="8073869" cy="596900"/>
          </a:xfrm>
        </p:grpSpPr>
        <p:sp>
          <p:nvSpPr>
            <p:cNvPr id="3" name="矩形 2"/>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4" name="矩形 3"/>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16388" name="文本框 4"/>
            <p:cNvSpPr txBox="1"/>
            <p:nvPr/>
          </p:nvSpPr>
          <p:spPr>
            <a:xfrm>
              <a:off x="870431" y="214630"/>
              <a:ext cx="7203438" cy="521970"/>
            </a:xfrm>
            <a:prstGeom prst="rect">
              <a:avLst/>
            </a:prstGeom>
            <a:noFill/>
            <a:ln w="9525">
              <a:noFill/>
            </a:ln>
          </p:spPr>
          <p:txBody>
            <a:bodyPr wrap="square" anchor="t" anchorCtr="0">
              <a:spAutoFit/>
            </a:bodyPr>
            <a:p>
              <a:r>
                <a:rPr lang="en-US" altLang="zh-CN" sz="2800" b="1" dirty="0">
                  <a:latin typeface="Arial" panose="020B0604020202020204" pitchFamily="34" charset="0"/>
                  <a:ea typeface="Arial" panose="020B0604020202020204" pitchFamily="34" charset="0"/>
                </a:rPr>
                <a:t>Implimentation and Usage Problem</a:t>
              </a:r>
              <a:endParaRPr lang="en-US" altLang="zh-CN" sz="2800" b="1" dirty="0">
                <a:latin typeface="Arial" panose="020B0604020202020204" pitchFamily="34" charset="0"/>
                <a:ea typeface="Arial" panose="020B0604020202020204" pitchFamily="34" charset="0"/>
              </a:endParaRPr>
            </a:p>
          </p:txBody>
        </p:sp>
      </p:grpSp>
      <p:grpSp>
        <p:nvGrpSpPr>
          <p:cNvPr id="6" name="组合 5"/>
          <p:cNvGrpSpPr/>
          <p:nvPr/>
        </p:nvGrpSpPr>
        <p:grpSpPr>
          <a:xfrm>
            <a:off x="3925570" y="1792605"/>
            <a:ext cx="1936662" cy="1877060"/>
            <a:chOff x="4162255" y="2049081"/>
            <a:chExt cx="1523085" cy="1791782"/>
          </a:xfrm>
          <a:solidFill>
            <a:srgbClr val="202221"/>
          </a:solidFill>
        </p:grpSpPr>
        <p:sp>
          <p:nvSpPr>
            <p:cNvPr id="7" name="椭圆 37"/>
            <p:cNvSpPr/>
            <p:nvPr/>
          </p:nvSpPr>
          <p:spPr>
            <a:xfrm>
              <a:off x="4162255" y="2049081"/>
              <a:ext cx="1523085" cy="1791782"/>
            </a:xfrm>
            <a:custGeom>
              <a:avLst/>
              <a:gdLst/>
              <a:ahLst/>
              <a:cxnLst/>
              <a:rect l="l" t="t" r="r" b="b"/>
              <a:pathLst>
                <a:path w="1224056" h="1440000">
                  <a:moveTo>
                    <a:pt x="720000" y="0"/>
                  </a:moveTo>
                  <a:cubicBezTo>
                    <a:pt x="916472" y="0"/>
                    <a:pt x="1094563" y="78694"/>
                    <a:pt x="1224056" y="206708"/>
                  </a:cubicBezTo>
                  <a:cubicBezTo>
                    <a:pt x="1090618" y="336923"/>
                    <a:pt x="1008112" y="518827"/>
                    <a:pt x="1008112" y="720000"/>
                  </a:cubicBezTo>
                  <a:cubicBezTo>
                    <a:pt x="1008112" y="921174"/>
                    <a:pt x="1090618" y="1103077"/>
                    <a:pt x="1224056" y="1233293"/>
                  </a:cubicBezTo>
                  <a:cubicBezTo>
                    <a:pt x="1094563" y="1361306"/>
                    <a:pt x="916472" y="1440000"/>
                    <a:pt x="720000" y="1440000"/>
                  </a:cubicBezTo>
                  <a:cubicBezTo>
                    <a:pt x="322355" y="1440000"/>
                    <a:pt x="0" y="1117645"/>
                    <a:pt x="0" y="720000"/>
                  </a:cubicBezTo>
                  <a:cubicBezTo>
                    <a:pt x="0" y="322355"/>
                    <a:pt x="322355" y="0"/>
                    <a:pt x="720000" y="0"/>
                  </a:cubicBezTo>
                  <a:close/>
                </a:path>
              </a:pathLst>
            </a:custGeom>
            <a:grp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8" name="TextBox 55"/>
            <p:cNvSpPr txBox="1"/>
            <p:nvPr/>
          </p:nvSpPr>
          <p:spPr>
            <a:xfrm>
              <a:off x="4351026" y="2715847"/>
              <a:ext cx="1083687" cy="674646"/>
            </a:xfrm>
            <a:prstGeom prst="rect">
              <a:avLst/>
            </a:prstGeom>
            <a:grpFill/>
          </p:spPr>
          <p:txBody>
            <a:bodyPr wrap="square" rtlCol="0">
              <a:spAutoFit/>
            </a:bodyPr>
            <a:lstStyle>
              <a:defPPr>
                <a:defRPr lang="zh-CN"/>
              </a:defPPr>
              <a:lvl1pPr>
                <a:defRPr sz="3200">
                  <a:latin typeface="Microsoft YaHei" panose="020B0503020204020204" pitchFamily="34" charset="-122"/>
                  <a:ea typeface="Microsoft YaHei" panose="020B0503020204020204" pitchFamily="34" charset="-122"/>
                  <a:cs typeface="Arial Unicode MS" panose="020B0604020202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rPr>
                <a:t>User</a:t>
              </a:r>
              <a:endParaRPr kumimoji="0" lang="en-US" altLang="zh-CN" sz="2000" b="1" i="0" u="none" strike="noStrike" kern="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rPr>
                <a:t>Adoption</a:t>
              </a:r>
              <a:endParaRPr kumimoji="0" lang="en-US" altLang="zh-CN" sz="2000" b="1" i="0" u="none" strike="noStrike" kern="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endParaRPr>
            </a:p>
          </p:txBody>
        </p:sp>
      </p:grpSp>
      <p:sp>
        <p:nvSpPr>
          <p:cNvPr id="9" name="椭圆 39"/>
          <p:cNvSpPr/>
          <p:nvPr/>
        </p:nvSpPr>
        <p:spPr>
          <a:xfrm>
            <a:off x="5854065" y="1802130"/>
            <a:ext cx="1978660" cy="1627505"/>
          </a:xfrm>
          <a:custGeom>
            <a:avLst/>
            <a:gdLst/>
            <a:ahLst/>
            <a:cxnLst/>
            <a:rect l="l" t="t" r="r" b="b"/>
            <a:pathLst>
              <a:path w="1440000" h="1257385">
                <a:moveTo>
                  <a:pt x="720000" y="0"/>
                </a:moveTo>
                <a:cubicBezTo>
                  <a:pt x="1117645" y="0"/>
                  <a:pt x="1440000" y="322355"/>
                  <a:pt x="1440000" y="720000"/>
                </a:cubicBezTo>
                <a:cubicBezTo>
                  <a:pt x="1440000" y="917842"/>
                  <a:pt x="1360205" y="1097046"/>
                  <a:pt x="1230860" y="1227004"/>
                </a:cubicBezTo>
                <a:cubicBezTo>
                  <a:pt x="1105781" y="1112548"/>
                  <a:pt x="938852" y="1044389"/>
                  <a:pt x="756004" y="1044389"/>
                </a:cubicBezTo>
                <a:cubicBezTo>
                  <a:pt x="556201" y="1044389"/>
                  <a:pt x="375406" y="1125775"/>
                  <a:pt x="245144" y="1257385"/>
                </a:cubicBezTo>
                <a:cubicBezTo>
                  <a:pt x="94059" y="1127625"/>
                  <a:pt x="0" y="934797"/>
                  <a:pt x="0" y="720000"/>
                </a:cubicBezTo>
                <a:cubicBezTo>
                  <a:pt x="0" y="322355"/>
                  <a:pt x="322355" y="0"/>
                  <a:pt x="720000" y="0"/>
                </a:cubicBezTo>
                <a:close/>
              </a:path>
            </a:pathLst>
          </a:custGeom>
          <a:solidFill>
            <a:srgbClr val="F61833"/>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10" name="椭圆 44"/>
          <p:cNvSpPr/>
          <p:nvPr/>
        </p:nvSpPr>
        <p:spPr>
          <a:xfrm>
            <a:off x="5980113" y="3570288"/>
            <a:ext cx="1524000" cy="1792288"/>
          </a:xfrm>
          <a:custGeom>
            <a:avLst/>
            <a:gdLst/>
            <a:ahLst/>
            <a:cxnLst/>
            <a:rect l="l" t="t" r="r" b="b"/>
            <a:pathLst>
              <a:path w="1224056" h="1440000">
                <a:moveTo>
                  <a:pt x="504056" y="0"/>
                </a:moveTo>
                <a:cubicBezTo>
                  <a:pt x="901701" y="0"/>
                  <a:pt x="1224056" y="322355"/>
                  <a:pt x="1224056" y="720000"/>
                </a:cubicBezTo>
                <a:cubicBezTo>
                  <a:pt x="1224056" y="1117645"/>
                  <a:pt x="901701" y="1440000"/>
                  <a:pt x="504056" y="1440000"/>
                </a:cubicBezTo>
                <a:cubicBezTo>
                  <a:pt x="307585" y="1440000"/>
                  <a:pt x="129493" y="1361306"/>
                  <a:pt x="0" y="1233293"/>
                </a:cubicBezTo>
                <a:cubicBezTo>
                  <a:pt x="133438" y="1103077"/>
                  <a:pt x="215944" y="921174"/>
                  <a:pt x="215944" y="720000"/>
                </a:cubicBezTo>
                <a:cubicBezTo>
                  <a:pt x="215944" y="518827"/>
                  <a:pt x="133438" y="336923"/>
                  <a:pt x="0" y="206708"/>
                </a:cubicBezTo>
                <a:cubicBezTo>
                  <a:pt x="129493" y="78694"/>
                  <a:pt x="307585" y="0"/>
                  <a:pt x="504056" y="0"/>
                </a:cubicBezTo>
                <a:close/>
              </a:path>
            </a:pathLst>
          </a:custGeom>
          <a:solidFill>
            <a:srgbClr val="202221"/>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11" name="椭圆 47"/>
          <p:cNvSpPr/>
          <p:nvPr/>
        </p:nvSpPr>
        <p:spPr>
          <a:xfrm>
            <a:off x="4141788" y="3863975"/>
            <a:ext cx="1790700" cy="1524000"/>
          </a:xfrm>
          <a:custGeom>
            <a:avLst/>
            <a:gdLst/>
            <a:ahLst/>
            <a:cxnLst/>
            <a:rect l="l" t="t" r="r" b="b"/>
            <a:pathLst>
              <a:path w="1440000" h="1224192">
                <a:moveTo>
                  <a:pt x="206820" y="0"/>
                </a:moveTo>
                <a:cubicBezTo>
                  <a:pt x="337038" y="133353"/>
                  <a:pt x="518890" y="215807"/>
                  <a:pt x="720000" y="215807"/>
                </a:cubicBezTo>
                <a:cubicBezTo>
                  <a:pt x="921110" y="215807"/>
                  <a:pt x="1102962" y="133353"/>
                  <a:pt x="1233180" y="0"/>
                </a:cubicBezTo>
                <a:cubicBezTo>
                  <a:pt x="1361255" y="129514"/>
                  <a:pt x="1440000" y="307657"/>
                  <a:pt x="1440000" y="504192"/>
                </a:cubicBezTo>
                <a:cubicBezTo>
                  <a:pt x="1440000" y="901837"/>
                  <a:pt x="1117645" y="1224192"/>
                  <a:pt x="720000" y="1224192"/>
                </a:cubicBezTo>
                <a:cubicBezTo>
                  <a:pt x="322355" y="1224192"/>
                  <a:pt x="0" y="901837"/>
                  <a:pt x="0" y="504192"/>
                </a:cubicBezTo>
                <a:cubicBezTo>
                  <a:pt x="0" y="307657"/>
                  <a:pt x="78745" y="129514"/>
                  <a:pt x="206820" y="0"/>
                </a:cubicBezTo>
                <a:close/>
              </a:path>
            </a:pathLst>
          </a:custGeom>
          <a:solidFill>
            <a:srgbClr val="F61833"/>
          </a:solidFill>
          <a:ln>
            <a:noFill/>
          </a:ln>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Arial" panose="020B0604020202020204" pitchFamily="34" charset="0"/>
              <a:cs typeface="+mn-cs"/>
            </a:endParaRPr>
          </a:p>
        </p:txBody>
      </p:sp>
      <p:cxnSp>
        <p:nvCxnSpPr>
          <p:cNvPr id="16393" name="直接连接符 11"/>
          <p:cNvCxnSpPr/>
          <p:nvPr/>
        </p:nvCxnSpPr>
        <p:spPr>
          <a:xfrm>
            <a:off x="3765550" y="1968500"/>
            <a:ext cx="0" cy="1546225"/>
          </a:xfrm>
          <a:prstGeom prst="line">
            <a:avLst/>
          </a:prstGeom>
          <a:ln w="9525" cap="flat" cmpd="sng">
            <a:solidFill>
              <a:srgbClr val="7F7F7F"/>
            </a:solidFill>
            <a:prstDash val="solid"/>
            <a:round/>
            <a:headEnd type="none" w="med" len="med"/>
            <a:tailEnd type="none" w="med" len="med"/>
          </a:ln>
        </p:spPr>
      </p:cxnSp>
      <p:cxnSp>
        <p:nvCxnSpPr>
          <p:cNvPr id="16394" name="直接连接符 12"/>
          <p:cNvCxnSpPr/>
          <p:nvPr/>
        </p:nvCxnSpPr>
        <p:spPr>
          <a:xfrm>
            <a:off x="3965575" y="3876675"/>
            <a:ext cx="0" cy="1597025"/>
          </a:xfrm>
          <a:prstGeom prst="line">
            <a:avLst/>
          </a:prstGeom>
          <a:ln w="9525" cap="flat" cmpd="sng">
            <a:solidFill>
              <a:srgbClr val="7F7F7F"/>
            </a:solidFill>
            <a:prstDash val="solid"/>
            <a:round/>
            <a:headEnd type="none" w="med" len="med"/>
            <a:tailEnd type="none" w="med" len="med"/>
          </a:ln>
        </p:spPr>
      </p:cxnSp>
      <p:cxnSp>
        <p:nvCxnSpPr>
          <p:cNvPr id="16395" name="直接连接符 13"/>
          <p:cNvCxnSpPr/>
          <p:nvPr/>
        </p:nvCxnSpPr>
        <p:spPr>
          <a:xfrm>
            <a:off x="7781925" y="3824288"/>
            <a:ext cx="0" cy="1598612"/>
          </a:xfrm>
          <a:prstGeom prst="line">
            <a:avLst/>
          </a:prstGeom>
          <a:ln w="9525" cap="flat" cmpd="sng">
            <a:solidFill>
              <a:srgbClr val="7F7F7F"/>
            </a:solidFill>
            <a:prstDash val="solid"/>
            <a:round/>
            <a:headEnd type="none" w="med" len="med"/>
            <a:tailEnd type="none" w="med" len="med"/>
          </a:ln>
        </p:spPr>
      </p:cxnSp>
      <p:cxnSp>
        <p:nvCxnSpPr>
          <p:cNvPr id="16396" name="直接连接符 14"/>
          <p:cNvCxnSpPr/>
          <p:nvPr/>
        </p:nvCxnSpPr>
        <p:spPr>
          <a:xfrm>
            <a:off x="7955915" y="1916113"/>
            <a:ext cx="0" cy="1598612"/>
          </a:xfrm>
          <a:prstGeom prst="line">
            <a:avLst/>
          </a:prstGeom>
          <a:ln w="9525" cap="flat" cmpd="sng">
            <a:solidFill>
              <a:srgbClr val="7F7F7F"/>
            </a:solidFill>
            <a:prstDash val="solid"/>
            <a:round/>
            <a:headEnd type="none" w="med" len="med"/>
            <a:tailEnd type="none" w="med" len="med"/>
          </a:ln>
        </p:spPr>
      </p:cxnSp>
      <p:cxnSp>
        <p:nvCxnSpPr>
          <p:cNvPr id="16397" name="直接连接符 15"/>
          <p:cNvCxnSpPr/>
          <p:nvPr/>
        </p:nvCxnSpPr>
        <p:spPr>
          <a:xfrm>
            <a:off x="7832725" y="3670300"/>
            <a:ext cx="3763963" cy="0"/>
          </a:xfrm>
          <a:prstGeom prst="line">
            <a:avLst/>
          </a:prstGeom>
          <a:ln w="9525" cap="flat" cmpd="sng">
            <a:solidFill>
              <a:srgbClr val="7F7F7F"/>
            </a:solidFill>
            <a:prstDash val="solid"/>
            <a:round/>
            <a:headEnd type="none" w="med" len="med"/>
            <a:tailEnd type="none" w="med" len="med"/>
          </a:ln>
        </p:spPr>
      </p:cxnSp>
      <p:cxnSp>
        <p:nvCxnSpPr>
          <p:cNvPr id="16398" name="直接连接符 16"/>
          <p:cNvCxnSpPr/>
          <p:nvPr/>
        </p:nvCxnSpPr>
        <p:spPr>
          <a:xfrm flipH="1">
            <a:off x="201613" y="3670300"/>
            <a:ext cx="3660775" cy="0"/>
          </a:xfrm>
          <a:prstGeom prst="line">
            <a:avLst/>
          </a:prstGeom>
          <a:ln w="9525" cap="flat" cmpd="sng">
            <a:solidFill>
              <a:srgbClr val="7F7F7F"/>
            </a:solidFill>
            <a:prstDash val="solid"/>
            <a:round/>
            <a:headEnd type="none" w="med" len="med"/>
            <a:tailEnd type="none" w="med" len="med"/>
          </a:ln>
        </p:spPr>
      </p:cxnSp>
      <p:grpSp>
        <p:nvGrpSpPr>
          <p:cNvPr id="16399" name="组合 17"/>
          <p:cNvGrpSpPr/>
          <p:nvPr/>
        </p:nvGrpSpPr>
        <p:grpSpPr>
          <a:xfrm>
            <a:off x="812800" y="2058988"/>
            <a:ext cx="2482850" cy="1112613"/>
            <a:chOff x="812871" y="2058454"/>
            <a:chExt cx="2483332" cy="1112731"/>
          </a:xfrm>
        </p:grpSpPr>
        <p:sp>
          <p:nvSpPr>
            <p:cNvPr id="16400" name="矩形 1"/>
            <p:cNvSpPr/>
            <p:nvPr/>
          </p:nvSpPr>
          <p:spPr>
            <a:xfrm>
              <a:off x="812916" y="2058454"/>
              <a:ext cx="1691510" cy="414064"/>
            </a:xfrm>
            <a:prstGeom prst="rect">
              <a:avLst/>
            </a:prstGeom>
            <a:noFill/>
            <a:ln w="9525">
              <a:noFill/>
            </a:ln>
          </p:spPr>
          <p:txBody>
            <a:bodyPr anchor="t" anchorCtr="0">
              <a:spAutoFit/>
            </a:bodyPr>
            <a:p>
              <a:pPr>
                <a:lnSpc>
                  <a:spcPct val="150000"/>
                </a:lnSpc>
              </a:pPr>
              <a:r>
                <a:rPr lang="en-US" altLang="zh-CN" sz="1400" b="1" dirty="0">
                  <a:solidFill>
                    <a:srgbClr val="595959"/>
                  </a:solidFill>
                  <a:latin typeface="Arial" panose="020B0604020202020204" pitchFamily="34" charset="0"/>
                  <a:ea typeface="Arial" panose="020B0604020202020204" pitchFamily="34" charset="0"/>
                </a:rPr>
                <a:t>User Adoption</a:t>
              </a:r>
              <a:endParaRPr lang="en-US" altLang="zh-CN" sz="1400" b="1" dirty="0">
                <a:solidFill>
                  <a:srgbClr val="595959"/>
                </a:solidFill>
                <a:latin typeface="Arial" panose="020B0604020202020204" pitchFamily="34" charset="0"/>
                <a:ea typeface="Arial" panose="020B0604020202020204" pitchFamily="34" charset="0"/>
              </a:endParaRPr>
            </a:p>
          </p:txBody>
        </p:sp>
        <p:sp>
          <p:nvSpPr>
            <p:cNvPr id="20" name="矩形 19"/>
            <p:cNvSpPr/>
            <p:nvPr/>
          </p:nvSpPr>
          <p:spPr>
            <a:xfrm>
              <a:off x="812871" y="2433872"/>
              <a:ext cx="2483332" cy="73731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05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sym typeface="+mn-ea"/>
                </a:rPr>
                <a:t>Users may not be familiar with BI tools or understand how to interpret data effectively, leading to low adoption rates.</a:t>
              </a:r>
              <a:r>
                <a:rPr kumimoji="0" lang="" altLang="en-US" sz="105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sym typeface="+mn-ea"/>
                </a:rPr>
                <a:t> </a:t>
              </a:r>
              <a:endParaRPr kumimoji="0" lang="" altLang="en-US" sz="105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sym typeface="+mn-ea"/>
              </a:endParaRPr>
            </a:p>
          </p:txBody>
        </p:sp>
      </p:grpSp>
      <p:grpSp>
        <p:nvGrpSpPr>
          <p:cNvPr id="16402" name="组合 20"/>
          <p:cNvGrpSpPr/>
          <p:nvPr/>
        </p:nvGrpSpPr>
        <p:grpSpPr>
          <a:xfrm>
            <a:off x="812800" y="4078288"/>
            <a:ext cx="2482850" cy="951323"/>
            <a:chOff x="812871" y="4078142"/>
            <a:chExt cx="2483332" cy="951424"/>
          </a:xfrm>
        </p:grpSpPr>
        <p:sp>
          <p:nvSpPr>
            <p:cNvPr id="16403" name="矩形 1"/>
            <p:cNvSpPr/>
            <p:nvPr/>
          </p:nvSpPr>
          <p:spPr>
            <a:xfrm>
              <a:off x="812916" y="4078142"/>
              <a:ext cx="1691510" cy="414064"/>
            </a:xfrm>
            <a:prstGeom prst="rect">
              <a:avLst/>
            </a:prstGeom>
            <a:noFill/>
            <a:ln w="9525">
              <a:noFill/>
            </a:ln>
          </p:spPr>
          <p:txBody>
            <a:bodyPr anchor="t" anchorCtr="0">
              <a:spAutoFit/>
            </a:bodyPr>
            <a:p>
              <a:pPr>
                <a:lnSpc>
                  <a:spcPct val="150000"/>
                </a:lnSpc>
              </a:pPr>
              <a:r>
                <a:rPr lang="en-US" altLang="zh-CN" sz="1400" b="1" dirty="0">
                  <a:solidFill>
                    <a:srgbClr val="595959"/>
                  </a:solidFill>
                  <a:latin typeface="Arial" panose="020B0604020202020204" pitchFamily="34" charset="0"/>
                  <a:ea typeface="Arial" panose="020B0604020202020204" pitchFamily="34" charset="0"/>
                </a:rPr>
                <a:t>Complexity</a:t>
              </a:r>
              <a:endParaRPr lang="en-US" altLang="zh-CN" sz="1400" b="1" dirty="0">
                <a:solidFill>
                  <a:srgbClr val="595959"/>
                </a:solidFill>
                <a:latin typeface="Arial" panose="020B0604020202020204" pitchFamily="34" charset="0"/>
                <a:ea typeface="Arial" panose="020B0604020202020204" pitchFamily="34" charset="0"/>
              </a:endParaRPr>
            </a:p>
          </p:txBody>
        </p:sp>
        <p:sp>
          <p:nvSpPr>
            <p:cNvPr id="23" name="矩形 22"/>
            <p:cNvSpPr/>
            <p:nvPr/>
          </p:nvSpPr>
          <p:spPr>
            <a:xfrm>
              <a:off x="812871" y="4453560"/>
              <a:ext cx="2483332" cy="57600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05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sym typeface="+mn-ea"/>
                </a:rPr>
                <a:t>BI tools and processes can be complex, requiring specialized knowledge and training</a:t>
              </a:r>
              <a:endParaRPr kumimoji="0" lang="en-US" altLang="en-US" sz="105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sym typeface="+mn-ea"/>
              </a:endParaRPr>
            </a:p>
          </p:txBody>
        </p:sp>
      </p:grpSp>
      <p:grpSp>
        <p:nvGrpSpPr>
          <p:cNvPr id="16405" name="组合 23"/>
          <p:cNvGrpSpPr/>
          <p:nvPr/>
        </p:nvGrpSpPr>
        <p:grpSpPr>
          <a:xfrm>
            <a:off x="8388350" y="2055813"/>
            <a:ext cx="2496185" cy="951556"/>
            <a:chOff x="8387599" y="2055818"/>
            <a:chExt cx="2496624" cy="951068"/>
          </a:xfrm>
        </p:grpSpPr>
        <p:sp>
          <p:nvSpPr>
            <p:cNvPr id="16406" name="矩形 1"/>
            <p:cNvSpPr/>
            <p:nvPr/>
          </p:nvSpPr>
          <p:spPr>
            <a:xfrm>
              <a:off x="8387599" y="2055818"/>
              <a:ext cx="2496624" cy="413808"/>
            </a:xfrm>
            <a:prstGeom prst="rect">
              <a:avLst/>
            </a:prstGeom>
            <a:noFill/>
            <a:ln w="9525">
              <a:noFill/>
            </a:ln>
          </p:spPr>
          <p:txBody>
            <a:bodyPr wrap="square" anchor="t" anchorCtr="0">
              <a:spAutoFit/>
            </a:bodyPr>
            <a:p>
              <a:pPr>
                <a:lnSpc>
                  <a:spcPct val="150000"/>
                </a:lnSpc>
              </a:pPr>
              <a:r>
                <a:rPr lang="en-US" altLang="zh-CN" sz="1400" b="1" dirty="0">
                  <a:solidFill>
                    <a:srgbClr val="595959"/>
                  </a:solidFill>
                  <a:latin typeface="Arial" panose="020B0604020202020204" pitchFamily="34" charset="0"/>
                  <a:ea typeface="Arial" panose="020B0604020202020204" pitchFamily="34" charset="0"/>
                </a:rPr>
                <a:t>Lack of Skilled Personal</a:t>
              </a:r>
              <a:endParaRPr lang="en-US" altLang="zh-CN" sz="1400" b="1" dirty="0">
                <a:solidFill>
                  <a:srgbClr val="595959"/>
                </a:solidFill>
                <a:latin typeface="Arial" panose="020B0604020202020204" pitchFamily="34" charset="0"/>
                <a:ea typeface="Arial" panose="020B0604020202020204" pitchFamily="34" charset="0"/>
              </a:endParaRPr>
            </a:p>
          </p:txBody>
        </p:sp>
        <p:sp>
          <p:nvSpPr>
            <p:cNvPr id="26" name="矩形 25"/>
            <p:cNvSpPr/>
            <p:nvPr/>
          </p:nvSpPr>
          <p:spPr>
            <a:xfrm>
              <a:off x="8400256" y="2431236"/>
              <a:ext cx="2483332" cy="5756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05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sym typeface="+mn-ea"/>
                </a:rPr>
                <a:t>Finding and retaining employees with the necessary BI skills (e.g., data analysis, visualization) can be difficult.</a:t>
              </a:r>
              <a:r>
                <a:rPr kumimoji="0" lang="" altLang="en-US" sz="105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sym typeface="+mn-ea"/>
                </a:rPr>
                <a:t> </a:t>
              </a:r>
              <a:endParaRPr kumimoji="0" lang="" altLang="en-US" sz="105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sym typeface="+mn-ea"/>
              </a:endParaRPr>
            </a:p>
          </p:txBody>
        </p:sp>
      </p:grpSp>
      <p:grpSp>
        <p:nvGrpSpPr>
          <p:cNvPr id="16408" name="组合 26"/>
          <p:cNvGrpSpPr/>
          <p:nvPr/>
        </p:nvGrpSpPr>
        <p:grpSpPr>
          <a:xfrm>
            <a:off x="8388350" y="4075113"/>
            <a:ext cx="2495550" cy="1112846"/>
            <a:chOff x="8387599" y="4075506"/>
            <a:chExt cx="2495989" cy="1112275"/>
          </a:xfrm>
        </p:grpSpPr>
        <p:sp>
          <p:nvSpPr>
            <p:cNvPr id="16409" name="矩形 1"/>
            <p:cNvSpPr/>
            <p:nvPr/>
          </p:nvSpPr>
          <p:spPr>
            <a:xfrm>
              <a:off x="8387599" y="4075506"/>
              <a:ext cx="1691510" cy="413808"/>
            </a:xfrm>
            <a:prstGeom prst="rect">
              <a:avLst/>
            </a:prstGeom>
            <a:noFill/>
            <a:ln w="9525">
              <a:noFill/>
            </a:ln>
          </p:spPr>
          <p:txBody>
            <a:bodyPr anchor="t" anchorCtr="0">
              <a:spAutoFit/>
            </a:bodyPr>
            <a:p>
              <a:pPr>
                <a:lnSpc>
                  <a:spcPct val="150000"/>
                </a:lnSpc>
              </a:pPr>
              <a:r>
                <a:rPr lang="en-US" altLang="zh-CN" sz="1400" b="1" dirty="0">
                  <a:solidFill>
                    <a:srgbClr val="595959"/>
                  </a:solidFill>
                  <a:latin typeface="Arial" panose="020B0604020202020204" pitchFamily="34" charset="0"/>
                  <a:ea typeface="Arial" panose="020B0604020202020204" pitchFamily="34" charset="0"/>
                </a:rPr>
                <a:t>Cost</a:t>
              </a:r>
              <a:endParaRPr lang="en-US" altLang="zh-CN" sz="1400" b="1" dirty="0">
                <a:solidFill>
                  <a:srgbClr val="595959"/>
                </a:solidFill>
                <a:latin typeface="Arial" panose="020B0604020202020204" pitchFamily="34" charset="0"/>
                <a:ea typeface="Arial" panose="020B0604020202020204" pitchFamily="34" charset="0"/>
              </a:endParaRPr>
            </a:p>
          </p:txBody>
        </p:sp>
        <p:sp>
          <p:nvSpPr>
            <p:cNvPr id="29" name="矩形 28"/>
            <p:cNvSpPr/>
            <p:nvPr/>
          </p:nvSpPr>
          <p:spPr>
            <a:xfrm>
              <a:off x="8400256" y="4450924"/>
              <a:ext cx="2483332" cy="73685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05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sym typeface="+mn-ea"/>
                </a:rPr>
                <a:t>Implementing and maintaining BI solutions can be expensive, requiring significant investment in infrastructure, software, and personnel.</a:t>
              </a:r>
              <a:r>
                <a:rPr kumimoji="0" lang="" altLang="en-US" sz="105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sym typeface="+mn-ea"/>
                </a:rPr>
                <a:t> </a:t>
              </a:r>
              <a:endParaRPr kumimoji="0" lang="" altLang="en-US" sz="105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sym typeface="+mn-ea"/>
              </a:endParaRPr>
            </a:p>
          </p:txBody>
        </p:sp>
      </p:grpSp>
      <p:sp>
        <p:nvSpPr>
          <p:cNvPr id="30" name="TextBox 55"/>
          <p:cNvSpPr txBox="1"/>
          <p:nvPr/>
        </p:nvSpPr>
        <p:spPr>
          <a:xfrm>
            <a:off x="6234430" y="2144395"/>
            <a:ext cx="1365885" cy="1185545"/>
          </a:xfrm>
          <a:prstGeom prst="rect">
            <a:avLst/>
          </a:prstGeom>
          <a:noFill/>
        </p:spPr>
        <p:txBody>
          <a:bodyPr wrap="none" rtlCol="0">
            <a:noAutofit/>
          </a:bodyPr>
          <a:lstStyle>
            <a:defPPr>
              <a:defRPr lang="zh-CN"/>
            </a:defPPr>
            <a:lvl1pPr>
              <a:defRPr sz="3200">
                <a:latin typeface="Microsoft YaHei" panose="020B0503020204020204" pitchFamily="34" charset="-122"/>
                <a:ea typeface="Microsoft YaHei" panose="020B0503020204020204" pitchFamily="34" charset="-122"/>
                <a:cs typeface="Arial Unicode MS" panose="020B0604020202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smtClean="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sym typeface="+mn-ea"/>
              </a:rPr>
              <a:t>Lack of </a:t>
            </a:r>
            <a:endParaRPr kumimoji="0" lang="en-US" altLang="zh-CN" sz="2000" b="1" i="0" u="none" strike="noStrike" kern="0" cap="none" spc="0" normalizeH="0" baseline="0" noProof="0" dirty="0" smtClean="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smtClean="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sym typeface="+mn-ea"/>
              </a:rPr>
              <a:t>Skilled</a:t>
            </a:r>
            <a:endParaRPr kumimoji="0" lang="en-US" altLang="zh-CN" sz="2000" b="1" i="0" u="none" strike="noStrike" kern="0" cap="none" spc="0" normalizeH="0" baseline="0" noProof="0" dirty="0" smtClean="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smtClean="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sym typeface="+mn-ea"/>
              </a:rPr>
              <a:t>Personal</a:t>
            </a:r>
            <a:endParaRPr kumimoji="0" lang="en-US" altLang="zh-CN" sz="2000" b="1" i="0" u="none" strike="noStrike" kern="0" cap="none" spc="0" normalizeH="0" baseline="0" noProof="0" dirty="0" smtClean="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31" name="TextBox 55"/>
          <p:cNvSpPr txBox="1"/>
          <p:nvPr/>
        </p:nvSpPr>
        <p:spPr>
          <a:xfrm>
            <a:off x="6410325" y="4268788"/>
            <a:ext cx="746760" cy="398780"/>
          </a:xfrm>
          <a:prstGeom prst="rect">
            <a:avLst/>
          </a:prstGeom>
          <a:noFill/>
        </p:spPr>
        <p:txBody>
          <a:bodyPr wrap="none" rtlCol="0">
            <a:spAutoFit/>
          </a:bodyPr>
          <a:lstStyle>
            <a:defPPr>
              <a:defRPr lang="zh-CN"/>
            </a:defPPr>
            <a:lvl1pPr>
              <a:defRPr sz="3200">
                <a:latin typeface="Microsoft YaHei" panose="020B0503020204020204" pitchFamily="34" charset="-122"/>
                <a:ea typeface="Microsoft YaHei" panose="020B0503020204020204" pitchFamily="34" charset="-122"/>
                <a:cs typeface="Arial Unicode MS" panose="020B0604020202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sym typeface="+mn-ea"/>
              </a:rPr>
              <a:t>Cost</a:t>
            </a:r>
            <a:endParaRPr kumimoji="0" lang="en-US" altLang="zh-CN" sz="2000" b="1" i="0" u="none" strike="noStrike" kern="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32" name="TextBox 55"/>
          <p:cNvSpPr txBox="1"/>
          <p:nvPr/>
        </p:nvSpPr>
        <p:spPr>
          <a:xfrm>
            <a:off x="4265295" y="4163060"/>
            <a:ext cx="1508125" cy="398780"/>
          </a:xfrm>
          <a:prstGeom prst="rect">
            <a:avLst/>
          </a:prstGeom>
          <a:noFill/>
        </p:spPr>
        <p:txBody>
          <a:bodyPr wrap="none" rtlCol="0">
            <a:spAutoFit/>
          </a:bodyPr>
          <a:lstStyle>
            <a:defPPr>
              <a:defRPr lang="zh-CN"/>
            </a:defPPr>
            <a:lvl1pPr>
              <a:defRPr sz="3200">
                <a:latin typeface="Microsoft YaHei" panose="020B0503020204020204" pitchFamily="34" charset="-122"/>
                <a:ea typeface="Microsoft YaHei" panose="020B0503020204020204" pitchFamily="34" charset="-122"/>
                <a:cs typeface="Arial Unicode MS" panose="020B0604020202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smtClean="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sym typeface="+mn-ea"/>
              </a:rPr>
              <a:t>complexity</a:t>
            </a:r>
            <a:endParaRPr kumimoji="0" lang="en-US" altLang="zh-CN" sz="2000" b="1" i="0" u="none" strike="noStrike" kern="0" cap="none" spc="0" normalizeH="0" baseline="0" noProof="0" dirty="0" smtClean="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02221"/>
        </a:solidFill>
        <a:effectLst/>
      </p:bgPr>
    </p:bg>
    <p:spTree>
      <p:nvGrpSpPr>
        <p:cNvPr id="1" name=""/>
        <p:cNvGrpSpPr/>
        <p:nvPr/>
      </p:nvGrpSpPr>
      <p:grpSpPr/>
      <p:sp>
        <p:nvSpPr>
          <p:cNvPr id="17410" name="文本框 3"/>
          <p:cNvSpPr txBox="1"/>
          <p:nvPr/>
        </p:nvSpPr>
        <p:spPr>
          <a:xfrm>
            <a:off x="-31750" y="285750"/>
            <a:ext cx="12236450" cy="1198880"/>
          </a:xfrm>
          <a:prstGeom prst="rect">
            <a:avLst/>
          </a:prstGeom>
          <a:noFill/>
          <a:ln w="9525">
            <a:noFill/>
          </a:ln>
        </p:spPr>
        <p:txBody>
          <a:bodyPr wrap="square" anchor="t" anchorCtr="0">
            <a:spAutoFit/>
          </a:bodyPr>
          <a:p>
            <a:pPr algn="ctr"/>
            <a:r>
              <a:rPr lang="en-US" altLang="zh-CN" sz="7200" b="1" dirty="0">
                <a:solidFill>
                  <a:srgbClr val="FF0000"/>
                </a:solidFill>
                <a:latin typeface="Arial" panose="020B0604020202020204" pitchFamily="34" charset="0"/>
                <a:ea typeface="Arial" panose="020B0604020202020204" pitchFamily="34" charset="0"/>
              </a:rPr>
              <a:t>Conclusion</a:t>
            </a:r>
            <a:endParaRPr lang="en-US" altLang="zh-CN" sz="7200" b="1" dirty="0">
              <a:solidFill>
                <a:srgbClr val="FF0000"/>
              </a:solidFill>
              <a:latin typeface="Arial" panose="020B0604020202020204" pitchFamily="34" charset="0"/>
              <a:ea typeface="Arial" panose="020B0604020202020204" pitchFamily="34" charset="0"/>
            </a:endParaRPr>
          </a:p>
        </p:txBody>
      </p:sp>
      <p:sp>
        <p:nvSpPr>
          <p:cNvPr id="4" name="Text Box 3"/>
          <p:cNvSpPr txBox="1"/>
          <p:nvPr/>
        </p:nvSpPr>
        <p:spPr>
          <a:xfrm>
            <a:off x="1621790" y="1816735"/>
            <a:ext cx="9277985" cy="4030980"/>
          </a:xfrm>
          <a:prstGeom prst="rect">
            <a:avLst/>
          </a:prstGeom>
          <a:noFill/>
        </p:spPr>
        <p:txBody>
          <a:bodyPr wrap="square" rtlCol="0">
            <a:spAutoFit/>
          </a:bodyPr>
          <a:p>
            <a:pPr algn="just"/>
            <a:r>
              <a:rPr lang="en-US" altLang="en-US" sz="3200">
                <a:solidFill>
                  <a:schemeClr val="bg1"/>
                </a:solidFill>
              </a:rPr>
              <a:t>Business Intelligence is an essential tool for organizations looking to enhance efficiency, improve decision-making, and drive innovation. The future of BI will focus on real-time data analysis, AI-driven automation, and enhanced predictive capabilities. Businesses that successfully implement BI can expect cost savings, improved efficiency, and a better understanding of their market.</a:t>
            </a:r>
            <a:endParaRPr lang="en-US" altLang="en-US" sz="320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02221"/>
        </a:solidFill>
        <a:effectLst/>
      </p:bgPr>
    </p:bg>
    <p:spTree>
      <p:nvGrpSpPr>
        <p:cNvPr id="1" name=""/>
        <p:cNvGrpSpPr/>
        <p:nvPr/>
      </p:nvGrpSpPr>
      <p:grpSpPr/>
      <p:sp>
        <p:nvSpPr>
          <p:cNvPr id="17410" name="文本框 3"/>
          <p:cNvSpPr txBox="1"/>
          <p:nvPr/>
        </p:nvSpPr>
        <p:spPr>
          <a:xfrm>
            <a:off x="-31750" y="285750"/>
            <a:ext cx="12236450" cy="1198880"/>
          </a:xfrm>
          <a:prstGeom prst="rect">
            <a:avLst/>
          </a:prstGeom>
          <a:noFill/>
          <a:ln w="9525">
            <a:noFill/>
          </a:ln>
        </p:spPr>
        <p:txBody>
          <a:bodyPr wrap="square" anchor="t" anchorCtr="0">
            <a:spAutoFit/>
          </a:bodyPr>
          <a:p>
            <a:pPr algn="ctr"/>
            <a:r>
              <a:rPr lang="en-US" altLang="zh-CN" sz="7200" b="1" dirty="0">
                <a:solidFill>
                  <a:srgbClr val="FF0000"/>
                </a:solidFill>
                <a:latin typeface="Arial" panose="020B0604020202020204" pitchFamily="34" charset="0"/>
                <a:ea typeface="Arial" panose="020B0604020202020204" pitchFamily="34" charset="0"/>
              </a:rPr>
              <a:t>Final Thoughts</a:t>
            </a:r>
            <a:endParaRPr lang="en-US" altLang="zh-CN" sz="7200" b="1" dirty="0">
              <a:solidFill>
                <a:srgbClr val="FF0000"/>
              </a:solidFill>
              <a:latin typeface="Arial" panose="020B0604020202020204" pitchFamily="34" charset="0"/>
              <a:ea typeface="Arial" panose="020B0604020202020204" pitchFamily="34" charset="0"/>
            </a:endParaRPr>
          </a:p>
        </p:txBody>
      </p:sp>
      <p:sp>
        <p:nvSpPr>
          <p:cNvPr id="4" name="Text Box 3"/>
          <p:cNvSpPr txBox="1"/>
          <p:nvPr/>
        </p:nvSpPr>
        <p:spPr>
          <a:xfrm>
            <a:off x="1621790" y="1816735"/>
            <a:ext cx="9277985" cy="2553335"/>
          </a:xfrm>
          <a:prstGeom prst="rect">
            <a:avLst/>
          </a:prstGeom>
          <a:noFill/>
        </p:spPr>
        <p:txBody>
          <a:bodyPr wrap="square" rtlCol="0">
            <a:spAutoFit/>
          </a:bodyPr>
          <a:p>
            <a:pPr algn="just"/>
            <a:r>
              <a:rPr lang="en-US" altLang="en-US" sz="3200">
                <a:solidFill>
                  <a:schemeClr val="bg1"/>
                </a:solidFill>
              </a:rPr>
              <a:t>Business Intelligence is transforming how organizations use data. Companies that integrate BI effectively will be able to make smarter, faster, and more informed decisions, ultimately leading to sustained growth and success in an increasingly data-driven world.</a:t>
            </a:r>
            <a:endParaRPr lang="en-US" altLang="en-US" sz="320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02221"/>
        </a:solidFill>
        <a:effectLst/>
      </p:bgPr>
    </p:bg>
    <p:spTree>
      <p:nvGrpSpPr>
        <p:cNvPr id="1" name=""/>
        <p:cNvGrpSpPr/>
        <p:nvPr/>
      </p:nvGrpSpPr>
      <p:grpSpPr/>
      <p:pic>
        <p:nvPicPr>
          <p:cNvPr id="18434" name="图片 1"/>
          <p:cNvPicPr>
            <a:picLocks noChangeAspect="1"/>
          </p:cNvPicPr>
          <p:nvPr/>
        </p:nvPicPr>
        <p:blipFill>
          <a:blip r:embed="rId1"/>
          <a:srcRect r="4346"/>
          <a:stretch>
            <a:fillRect/>
          </a:stretch>
        </p:blipFill>
        <p:spPr>
          <a:xfrm>
            <a:off x="0" y="0"/>
            <a:ext cx="12171363" cy="6858000"/>
          </a:xfrm>
          <a:prstGeom prst="rect">
            <a:avLst/>
          </a:prstGeom>
          <a:noFill/>
          <a:ln w="9525">
            <a:noFill/>
          </a:ln>
        </p:spPr>
      </p:pic>
      <p:sp>
        <p:nvSpPr>
          <p:cNvPr id="3" name="矩形 2"/>
          <p:cNvSpPr/>
          <p:nvPr/>
        </p:nvSpPr>
        <p:spPr>
          <a:xfrm>
            <a:off x="0" y="0"/>
            <a:ext cx="12192000" cy="6858000"/>
          </a:xfrm>
          <a:prstGeom prst="rect">
            <a:avLst/>
          </a:prstGeom>
          <a:solidFill>
            <a:srgbClr val="20222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1" name="直角三角形 20"/>
          <p:cNvSpPr/>
          <p:nvPr/>
        </p:nvSpPr>
        <p:spPr>
          <a:xfrm>
            <a:off x="0" y="2133600"/>
            <a:ext cx="6284913" cy="4724400"/>
          </a:xfrm>
          <a:prstGeom prst="rtTriangle">
            <a:avLst/>
          </a:prstGeom>
          <a:solidFill>
            <a:srgbClr val="202221">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grpSp>
        <p:nvGrpSpPr>
          <p:cNvPr id="18437" name="组合 21"/>
          <p:cNvGrpSpPr/>
          <p:nvPr/>
        </p:nvGrpSpPr>
        <p:grpSpPr>
          <a:xfrm>
            <a:off x="7300913" y="2676525"/>
            <a:ext cx="4324350" cy="2187575"/>
            <a:chOff x="8250406" y="3708614"/>
            <a:chExt cx="4324783" cy="2187584"/>
          </a:xfrm>
        </p:grpSpPr>
        <p:sp>
          <p:nvSpPr>
            <p:cNvPr id="23" name="Freeform 7"/>
            <p:cNvSpPr>
              <a:spLocks noEditPoints="1"/>
            </p:cNvSpPr>
            <p:nvPr/>
          </p:nvSpPr>
          <p:spPr bwMode="auto">
            <a:xfrm>
              <a:off x="9810718" y="3708614"/>
              <a:ext cx="1204944" cy="693384"/>
            </a:xfrm>
            <a:custGeom>
              <a:avLst/>
              <a:gdLst>
                <a:gd name="T0" fmla="*/ 790 w 1064"/>
                <a:gd name="T1" fmla="*/ 343 h 612"/>
                <a:gd name="T2" fmla="*/ 773 w 1064"/>
                <a:gd name="T3" fmla="*/ 340 h 612"/>
                <a:gd name="T4" fmla="*/ 511 w 1064"/>
                <a:gd name="T5" fmla="*/ 427 h 612"/>
                <a:gd name="T6" fmla="*/ 259 w 1064"/>
                <a:gd name="T7" fmla="*/ 344 h 612"/>
                <a:gd name="T8" fmla="*/ 242 w 1064"/>
                <a:gd name="T9" fmla="*/ 346 h 612"/>
                <a:gd name="T10" fmla="*/ 234 w 1064"/>
                <a:gd name="T11" fmla="*/ 362 h 612"/>
                <a:gd name="T12" fmla="*/ 234 w 1064"/>
                <a:gd name="T13" fmla="*/ 571 h 612"/>
                <a:gd name="T14" fmla="*/ 250 w 1064"/>
                <a:gd name="T15" fmla="*/ 590 h 612"/>
                <a:gd name="T16" fmla="*/ 516 w 1064"/>
                <a:gd name="T17" fmla="*/ 612 h 612"/>
                <a:gd name="T18" fmla="*/ 783 w 1064"/>
                <a:gd name="T19" fmla="*/ 590 h 612"/>
                <a:gd name="T20" fmla="*/ 798 w 1064"/>
                <a:gd name="T21" fmla="*/ 571 h 612"/>
                <a:gd name="T22" fmla="*/ 798 w 1064"/>
                <a:gd name="T23" fmla="*/ 358 h 612"/>
                <a:gd name="T24" fmla="*/ 790 w 1064"/>
                <a:gd name="T25" fmla="*/ 343 h 612"/>
                <a:gd name="T26" fmla="*/ 1061 w 1064"/>
                <a:gd name="T27" fmla="*/ 469 h 612"/>
                <a:gd name="T28" fmla="*/ 1046 w 1064"/>
                <a:gd name="T29" fmla="*/ 412 h 612"/>
                <a:gd name="T30" fmla="*/ 1044 w 1064"/>
                <a:gd name="T31" fmla="*/ 408 h 612"/>
                <a:gd name="T32" fmla="*/ 1049 w 1064"/>
                <a:gd name="T33" fmla="*/ 385 h 612"/>
                <a:gd name="T34" fmla="*/ 1014 w 1064"/>
                <a:gd name="T35" fmla="*/ 335 h 612"/>
                <a:gd name="T36" fmla="*/ 1014 w 1064"/>
                <a:gd name="T37" fmla="*/ 209 h 612"/>
                <a:gd name="T38" fmla="*/ 1017 w 1064"/>
                <a:gd name="T39" fmla="*/ 195 h 612"/>
                <a:gd name="T40" fmla="*/ 991 w 1064"/>
                <a:gd name="T41" fmla="*/ 159 h 612"/>
                <a:gd name="T42" fmla="*/ 517 w 1064"/>
                <a:gd name="T43" fmla="*/ 2 h 612"/>
                <a:gd name="T44" fmla="*/ 505 w 1064"/>
                <a:gd name="T45" fmla="*/ 0 h 612"/>
                <a:gd name="T46" fmla="*/ 493 w 1064"/>
                <a:gd name="T47" fmla="*/ 2 h 612"/>
                <a:gd name="T48" fmla="*/ 26 w 1064"/>
                <a:gd name="T49" fmla="*/ 157 h 612"/>
                <a:gd name="T50" fmla="*/ 0 w 1064"/>
                <a:gd name="T51" fmla="*/ 193 h 612"/>
                <a:gd name="T52" fmla="*/ 26 w 1064"/>
                <a:gd name="T53" fmla="*/ 229 h 612"/>
                <a:gd name="T54" fmla="*/ 500 w 1064"/>
                <a:gd name="T55" fmla="*/ 386 h 612"/>
                <a:gd name="T56" fmla="*/ 512 w 1064"/>
                <a:gd name="T57" fmla="*/ 388 h 612"/>
                <a:gd name="T58" fmla="*/ 524 w 1064"/>
                <a:gd name="T59" fmla="*/ 386 h 612"/>
                <a:gd name="T60" fmla="*/ 976 w 1064"/>
                <a:gd name="T61" fmla="*/ 236 h 612"/>
                <a:gd name="T62" fmla="*/ 976 w 1064"/>
                <a:gd name="T63" fmla="*/ 335 h 612"/>
                <a:gd name="T64" fmla="*/ 941 w 1064"/>
                <a:gd name="T65" fmla="*/ 385 h 612"/>
                <a:gd name="T66" fmla="*/ 947 w 1064"/>
                <a:gd name="T67" fmla="*/ 409 h 612"/>
                <a:gd name="T68" fmla="*/ 945 w 1064"/>
                <a:gd name="T69" fmla="*/ 412 h 612"/>
                <a:gd name="T70" fmla="*/ 929 w 1064"/>
                <a:gd name="T71" fmla="*/ 469 h 612"/>
                <a:gd name="T72" fmla="*/ 942 w 1064"/>
                <a:gd name="T73" fmla="*/ 492 h 612"/>
                <a:gd name="T74" fmla="*/ 948 w 1064"/>
                <a:gd name="T75" fmla="*/ 493 h 612"/>
                <a:gd name="T76" fmla="*/ 966 w 1064"/>
                <a:gd name="T77" fmla="*/ 479 h 612"/>
                <a:gd name="T78" fmla="*/ 976 w 1064"/>
                <a:gd name="T79" fmla="*/ 441 h 612"/>
                <a:gd name="T80" fmla="*/ 976 w 1064"/>
                <a:gd name="T81" fmla="*/ 474 h 612"/>
                <a:gd name="T82" fmla="*/ 995 w 1064"/>
                <a:gd name="T83" fmla="*/ 493 h 612"/>
                <a:gd name="T84" fmla="*/ 1014 w 1064"/>
                <a:gd name="T85" fmla="*/ 474 h 612"/>
                <a:gd name="T86" fmla="*/ 1014 w 1064"/>
                <a:gd name="T87" fmla="*/ 441 h 612"/>
                <a:gd name="T88" fmla="*/ 1025 w 1064"/>
                <a:gd name="T89" fmla="*/ 479 h 612"/>
                <a:gd name="T90" fmla="*/ 1043 w 1064"/>
                <a:gd name="T91" fmla="*/ 493 h 612"/>
                <a:gd name="T92" fmla="*/ 1048 w 1064"/>
                <a:gd name="T93" fmla="*/ 492 h 612"/>
                <a:gd name="T94" fmla="*/ 1061 w 1064"/>
                <a:gd name="T95" fmla="*/ 469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64" h="612">
                  <a:moveTo>
                    <a:pt x="790" y="343"/>
                  </a:moveTo>
                  <a:cubicBezTo>
                    <a:pt x="785" y="339"/>
                    <a:pt x="779" y="338"/>
                    <a:pt x="773" y="340"/>
                  </a:cubicBezTo>
                  <a:lnTo>
                    <a:pt x="511" y="427"/>
                  </a:lnTo>
                  <a:lnTo>
                    <a:pt x="259" y="344"/>
                  </a:lnTo>
                  <a:cubicBezTo>
                    <a:pt x="254" y="342"/>
                    <a:pt x="247" y="343"/>
                    <a:pt x="242" y="346"/>
                  </a:cubicBezTo>
                  <a:cubicBezTo>
                    <a:pt x="237" y="350"/>
                    <a:pt x="234" y="356"/>
                    <a:pt x="234" y="362"/>
                  </a:cubicBezTo>
                  <a:lnTo>
                    <a:pt x="234" y="571"/>
                  </a:lnTo>
                  <a:cubicBezTo>
                    <a:pt x="234" y="580"/>
                    <a:pt x="241" y="588"/>
                    <a:pt x="250" y="590"/>
                  </a:cubicBezTo>
                  <a:cubicBezTo>
                    <a:pt x="324" y="604"/>
                    <a:pt x="418" y="612"/>
                    <a:pt x="516" y="612"/>
                  </a:cubicBezTo>
                  <a:cubicBezTo>
                    <a:pt x="614" y="612"/>
                    <a:pt x="709" y="604"/>
                    <a:pt x="783" y="590"/>
                  </a:cubicBezTo>
                  <a:cubicBezTo>
                    <a:pt x="792" y="588"/>
                    <a:pt x="798" y="580"/>
                    <a:pt x="798" y="571"/>
                  </a:cubicBezTo>
                  <a:lnTo>
                    <a:pt x="798" y="358"/>
                  </a:lnTo>
                  <a:cubicBezTo>
                    <a:pt x="798" y="352"/>
                    <a:pt x="795" y="346"/>
                    <a:pt x="790" y="343"/>
                  </a:cubicBezTo>
                  <a:close/>
                  <a:moveTo>
                    <a:pt x="1061" y="469"/>
                  </a:moveTo>
                  <a:lnTo>
                    <a:pt x="1046" y="412"/>
                  </a:lnTo>
                  <a:cubicBezTo>
                    <a:pt x="1045" y="410"/>
                    <a:pt x="1044" y="409"/>
                    <a:pt x="1044" y="408"/>
                  </a:cubicBezTo>
                  <a:cubicBezTo>
                    <a:pt x="1047" y="401"/>
                    <a:pt x="1049" y="394"/>
                    <a:pt x="1049" y="385"/>
                  </a:cubicBezTo>
                  <a:cubicBezTo>
                    <a:pt x="1049" y="362"/>
                    <a:pt x="1035" y="343"/>
                    <a:pt x="1014" y="335"/>
                  </a:cubicBezTo>
                  <a:lnTo>
                    <a:pt x="1014" y="209"/>
                  </a:lnTo>
                  <a:cubicBezTo>
                    <a:pt x="1016" y="204"/>
                    <a:pt x="1017" y="200"/>
                    <a:pt x="1017" y="195"/>
                  </a:cubicBezTo>
                  <a:cubicBezTo>
                    <a:pt x="1017" y="179"/>
                    <a:pt x="1006" y="164"/>
                    <a:pt x="991" y="159"/>
                  </a:cubicBezTo>
                  <a:lnTo>
                    <a:pt x="517" y="2"/>
                  </a:lnTo>
                  <a:cubicBezTo>
                    <a:pt x="513" y="1"/>
                    <a:pt x="509" y="0"/>
                    <a:pt x="505" y="0"/>
                  </a:cubicBezTo>
                  <a:cubicBezTo>
                    <a:pt x="501" y="0"/>
                    <a:pt x="497" y="1"/>
                    <a:pt x="493" y="2"/>
                  </a:cubicBezTo>
                  <a:lnTo>
                    <a:pt x="26" y="157"/>
                  </a:lnTo>
                  <a:cubicBezTo>
                    <a:pt x="10" y="162"/>
                    <a:pt x="0" y="176"/>
                    <a:pt x="0" y="193"/>
                  </a:cubicBezTo>
                  <a:cubicBezTo>
                    <a:pt x="0" y="209"/>
                    <a:pt x="10" y="224"/>
                    <a:pt x="26" y="229"/>
                  </a:cubicBezTo>
                  <a:lnTo>
                    <a:pt x="500" y="386"/>
                  </a:lnTo>
                  <a:cubicBezTo>
                    <a:pt x="504" y="388"/>
                    <a:pt x="508" y="388"/>
                    <a:pt x="512" y="388"/>
                  </a:cubicBezTo>
                  <a:cubicBezTo>
                    <a:pt x="516" y="388"/>
                    <a:pt x="520" y="388"/>
                    <a:pt x="524" y="386"/>
                  </a:cubicBezTo>
                  <a:lnTo>
                    <a:pt x="976" y="236"/>
                  </a:lnTo>
                  <a:lnTo>
                    <a:pt x="976" y="335"/>
                  </a:lnTo>
                  <a:cubicBezTo>
                    <a:pt x="956" y="343"/>
                    <a:pt x="941" y="362"/>
                    <a:pt x="941" y="385"/>
                  </a:cubicBezTo>
                  <a:cubicBezTo>
                    <a:pt x="941" y="394"/>
                    <a:pt x="943" y="401"/>
                    <a:pt x="947" y="409"/>
                  </a:cubicBezTo>
                  <a:cubicBezTo>
                    <a:pt x="946" y="410"/>
                    <a:pt x="945" y="410"/>
                    <a:pt x="945" y="412"/>
                  </a:cubicBezTo>
                  <a:lnTo>
                    <a:pt x="929" y="469"/>
                  </a:lnTo>
                  <a:cubicBezTo>
                    <a:pt x="926" y="479"/>
                    <a:pt x="932" y="489"/>
                    <a:pt x="942" y="492"/>
                  </a:cubicBezTo>
                  <a:cubicBezTo>
                    <a:pt x="944" y="492"/>
                    <a:pt x="946" y="493"/>
                    <a:pt x="948" y="493"/>
                  </a:cubicBezTo>
                  <a:cubicBezTo>
                    <a:pt x="956" y="493"/>
                    <a:pt x="964" y="487"/>
                    <a:pt x="966" y="479"/>
                  </a:cubicBezTo>
                  <a:lnTo>
                    <a:pt x="976" y="441"/>
                  </a:lnTo>
                  <a:lnTo>
                    <a:pt x="976" y="474"/>
                  </a:lnTo>
                  <a:cubicBezTo>
                    <a:pt x="976" y="484"/>
                    <a:pt x="985" y="493"/>
                    <a:pt x="995" y="493"/>
                  </a:cubicBezTo>
                  <a:cubicBezTo>
                    <a:pt x="1006" y="493"/>
                    <a:pt x="1014" y="484"/>
                    <a:pt x="1014" y="474"/>
                  </a:cubicBezTo>
                  <a:lnTo>
                    <a:pt x="1014" y="441"/>
                  </a:lnTo>
                  <a:lnTo>
                    <a:pt x="1025" y="479"/>
                  </a:lnTo>
                  <a:cubicBezTo>
                    <a:pt x="1027" y="487"/>
                    <a:pt x="1035" y="493"/>
                    <a:pt x="1043" y="493"/>
                  </a:cubicBezTo>
                  <a:cubicBezTo>
                    <a:pt x="1045" y="493"/>
                    <a:pt x="1046" y="492"/>
                    <a:pt x="1048" y="492"/>
                  </a:cubicBezTo>
                  <a:cubicBezTo>
                    <a:pt x="1058" y="489"/>
                    <a:pt x="1064" y="479"/>
                    <a:pt x="1061" y="469"/>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Arial" panose="020B0604020202020204" pitchFamily="34" charset="0"/>
                <a:ea typeface="Arial" panose="020B0604020202020204" pitchFamily="34" charset="0"/>
                <a:cs typeface="+mn-cs"/>
              </a:endParaRPr>
            </a:p>
          </p:txBody>
        </p:sp>
        <p:sp>
          <p:nvSpPr>
            <p:cNvPr id="18439" name="文本框 24"/>
            <p:cNvSpPr txBox="1"/>
            <p:nvPr/>
          </p:nvSpPr>
          <p:spPr>
            <a:xfrm>
              <a:off x="8250406" y="4974442"/>
              <a:ext cx="4324783" cy="921756"/>
            </a:xfrm>
            <a:prstGeom prst="rect">
              <a:avLst/>
            </a:prstGeom>
            <a:noFill/>
            <a:ln w="9525">
              <a:noFill/>
            </a:ln>
          </p:spPr>
          <p:txBody>
            <a:bodyPr wrap="square" anchor="t" anchorCtr="0">
              <a:spAutoFit/>
            </a:bodyPr>
            <a:p>
              <a:pPr algn="ctr"/>
              <a:r>
                <a:rPr lang="en-US" altLang="zh-CN" sz="5400" b="1" dirty="0">
                  <a:solidFill>
                    <a:schemeClr val="bg1"/>
                  </a:solidFill>
                  <a:latin typeface="Arial" panose="020B0604020202020204" pitchFamily="34" charset="0"/>
                  <a:ea typeface="SimSun" panose="02010600030101010101" pitchFamily="2" charset="-122"/>
                  <a:cs typeface="Arial" panose="020B0604020202020204" pitchFamily="34" charset="0"/>
                </a:rPr>
                <a:t>Thank you</a:t>
              </a:r>
              <a:endParaRPr lang="en-US" altLang="zh-CN" sz="5400" b="1" dirty="0">
                <a:solidFill>
                  <a:schemeClr val="bg1"/>
                </a:solidFill>
                <a:latin typeface="Arial" panose="020B0604020202020204" pitchFamily="34" charset="0"/>
                <a:ea typeface="Arial" panose="020B0604020202020204" pitchFamily="34" charset="0"/>
              </a:endParaRPr>
            </a:p>
          </p:txBody>
        </p:sp>
        <p:cxnSp>
          <p:nvCxnSpPr>
            <p:cNvPr id="26" name="直接连接符 25"/>
            <p:cNvCxnSpPr/>
            <p:nvPr/>
          </p:nvCxnSpPr>
          <p:spPr>
            <a:xfrm>
              <a:off x="8493125" y="4794613"/>
              <a:ext cx="33988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21" name="组合 3"/>
          <p:cNvGrpSpPr/>
          <p:nvPr/>
        </p:nvGrpSpPr>
        <p:grpSpPr>
          <a:xfrm>
            <a:off x="7223125" y="1966913"/>
            <a:ext cx="4405313" cy="4773612"/>
            <a:chOff x="917575" y="1449388"/>
            <a:chExt cx="4405313" cy="4773612"/>
          </a:xfrm>
        </p:grpSpPr>
        <p:pic>
          <p:nvPicPr>
            <p:cNvPr id="5122" name="Picture 5"/>
            <p:cNvPicPr>
              <a:picLocks noChangeAspect="1"/>
            </p:cNvPicPr>
            <p:nvPr/>
          </p:nvPicPr>
          <p:blipFill>
            <a:blip r:embed="rId1"/>
            <a:stretch>
              <a:fillRect/>
            </a:stretch>
          </p:blipFill>
          <p:spPr>
            <a:xfrm>
              <a:off x="1563688" y="4632325"/>
              <a:ext cx="1909763" cy="1590675"/>
            </a:xfrm>
            <a:prstGeom prst="rect">
              <a:avLst/>
            </a:prstGeom>
            <a:noFill/>
            <a:ln w="9525">
              <a:noFill/>
            </a:ln>
          </p:spPr>
        </p:pic>
        <p:pic>
          <p:nvPicPr>
            <p:cNvPr id="5123" name="Picture 6"/>
            <p:cNvPicPr>
              <a:picLocks noChangeAspect="1"/>
            </p:cNvPicPr>
            <p:nvPr/>
          </p:nvPicPr>
          <p:blipFill>
            <a:blip r:embed="rId2"/>
            <a:stretch>
              <a:fillRect/>
            </a:stretch>
          </p:blipFill>
          <p:spPr>
            <a:xfrm>
              <a:off x="3465513" y="4632325"/>
              <a:ext cx="1857375" cy="1590675"/>
            </a:xfrm>
            <a:prstGeom prst="rect">
              <a:avLst/>
            </a:prstGeom>
            <a:noFill/>
            <a:ln w="9525">
              <a:noFill/>
            </a:ln>
          </p:spPr>
        </p:pic>
        <p:sp>
          <p:nvSpPr>
            <p:cNvPr id="5124" name="Freeform 7"/>
            <p:cNvSpPr/>
            <p:nvPr/>
          </p:nvSpPr>
          <p:spPr>
            <a:xfrm>
              <a:off x="3128963" y="3792538"/>
              <a:ext cx="752475" cy="981075"/>
            </a:xfrm>
            <a:custGeom>
              <a:avLst/>
              <a:gdLst/>
              <a:ahLst/>
              <a:cxnLst>
                <a:cxn ang="0">
                  <a:pos x="327548" y="839659"/>
                </a:cxn>
                <a:cxn ang="0">
                  <a:pos x="610833" y="919205"/>
                </a:cxn>
                <a:cxn ang="0">
                  <a:pos x="699359" y="636373"/>
                </a:cxn>
                <a:cxn ang="0">
                  <a:pos x="424927" y="141416"/>
                </a:cxn>
                <a:cxn ang="0">
                  <a:pos x="132790" y="61870"/>
                </a:cxn>
                <a:cxn ang="0">
                  <a:pos x="53116" y="344702"/>
                </a:cxn>
                <a:cxn ang="0">
                  <a:pos x="327548" y="839659"/>
                </a:cxn>
              </a:cxnLst>
              <a:pathLst>
                <a:path w="85" h="111">
                  <a:moveTo>
                    <a:pt x="37" y="95"/>
                  </a:moveTo>
                  <a:cubicBezTo>
                    <a:pt x="43" y="107"/>
                    <a:pt x="58" y="111"/>
                    <a:pt x="69" y="104"/>
                  </a:cubicBezTo>
                  <a:cubicBezTo>
                    <a:pt x="81" y="98"/>
                    <a:pt x="85" y="84"/>
                    <a:pt x="79" y="72"/>
                  </a:cubicBezTo>
                  <a:cubicBezTo>
                    <a:pt x="48" y="16"/>
                    <a:pt x="48" y="16"/>
                    <a:pt x="48" y="16"/>
                  </a:cubicBezTo>
                  <a:cubicBezTo>
                    <a:pt x="41" y="5"/>
                    <a:pt x="27" y="0"/>
                    <a:pt x="15" y="7"/>
                  </a:cubicBezTo>
                  <a:cubicBezTo>
                    <a:pt x="4" y="13"/>
                    <a:pt x="0" y="28"/>
                    <a:pt x="6" y="39"/>
                  </a:cubicBezTo>
                  <a:lnTo>
                    <a:pt x="37" y="95"/>
                  </a:lnTo>
                  <a:close/>
                </a:path>
              </a:pathLst>
            </a:custGeom>
            <a:solidFill>
              <a:srgbClr val="354743"/>
            </a:solidFill>
            <a:ln w="9525">
              <a:noFill/>
            </a:ln>
          </p:spPr>
          <p:txBody>
            <a:bodyPr/>
            <a:p>
              <a:endParaRPr lang="en-US"/>
            </a:p>
          </p:txBody>
        </p:sp>
        <p:sp>
          <p:nvSpPr>
            <p:cNvPr id="5125" name="Freeform 8"/>
            <p:cNvSpPr/>
            <p:nvPr/>
          </p:nvSpPr>
          <p:spPr>
            <a:xfrm>
              <a:off x="1484313" y="3792538"/>
              <a:ext cx="750888" cy="981075"/>
            </a:xfrm>
            <a:custGeom>
              <a:avLst/>
              <a:gdLst/>
              <a:ahLst/>
              <a:cxnLst>
                <a:cxn ang="0">
                  <a:pos x="415197" y="839659"/>
                </a:cxn>
                <a:cxn ang="0">
                  <a:pos x="132510" y="919205"/>
                </a:cxn>
                <a:cxn ang="0">
                  <a:pos x="53004" y="636373"/>
                </a:cxn>
                <a:cxn ang="0">
                  <a:pos x="326857" y="141416"/>
                </a:cxn>
                <a:cxn ang="0">
                  <a:pos x="609544" y="61870"/>
                </a:cxn>
                <a:cxn ang="0">
                  <a:pos x="689050" y="344702"/>
                </a:cxn>
                <a:cxn ang="0">
                  <a:pos x="415197" y="839659"/>
                </a:cxn>
              </a:cxnLst>
              <a:pathLst>
                <a:path w="85" h="111">
                  <a:moveTo>
                    <a:pt x="47" y="95"/>
                  </a:moveTo>
                  <a:cubicBezTo>
                    <a:pt x="41" y="107"/>
                    <a:pt x="27" y="111"/>
                    <a:pt x="15" y="104"/>
                  </a:cubicBezTo>
                  <a:cubicBezTo>
                    <a:pt x="4" y="98"/>
                    <a:pt x="0" y="84"/>
                    <a:pt x="6" y="72"/>
                  </a:cubicBezTo>
                  <a:cubicBezTo>
                    <a:pt x="37" y="16"/>
                    <a:pt x="37" y="16"/>
                    <a:pt x="37" y="16"/>
                  </a:cubicBezTo>
                  <a:cubicBezTo>
                    <a:pt x="43" y="5"/>
                    <a:pt x="58" y="0"/>
                    <a:pt x="69" y="7"/>
                  </a:cubicBezTo>
                  <a:cubicBezTo>
                    <a:pt x="81" y="13"/>
                    <a:pt x="85" y="28"/>
                    <a:pt x="78" y="39"/>
                  </a:cubicBezTo>
                  <a:lnTo>
                    <a:pt x="47" y="95"/>
                  </a:lnTo>
                  <a:close/>
                </a:path>
              </a:pathLst>
            </a:custGeom>
            <a:solidFill>
              <a:srgbClr val="354743"/>
            </a:solidFill>
            <a:ln w="9525">
              <a:noFill/>
            </a:ln>
          </p:spPr>
          <p:txBody>
            <a:bodyPr/>
            <a:p>
              <a:endParaRPr lang="en-US"/>
            </a:p>
          </p:txBody>
        </p:sp>
        <p:sp>
          <p:nvSpPr>
            <p:cNvPr id="5126" name="Oval 9"/>
            <p:cNvSpPr/>
            <p:nvPr/>
          </p:nvSpPr>
          <p:spPr>
            <a:xfrm>
              <a:off x="1209675" y="1449388"/>
              <a:ext cx="2962275" cy="2962275"/>
            </a:xfrm>
            <a:prstGeom prst="ellipse">
              <a:avLst/>
            </a:prstGeom>
            <a:solidFill>
              <a:srgbClr val="EF4137"/>
            </a:solidFill>
            <a:ln w="9525">
              <a:noFill/>
            </a:ln>
          </p:spPr>
          <p:txBody>
            <a:bodyPr anchor="t" anchorCtr="0"/>
            <a:p>
              <a:endParaRPr lang="zh-CN" altLang="en-US" dirty="0">
                <a:latin typeface="Arial" panose="020B0604020202020204" pitchFamily="34" charset="0"/>
                <a:ea typeface="Arial" panose="020B0604020202020204" pitchFamily="34" charset="0"/>
              </a:endParaRPr>
            </a:p>
          </p:txBody>
        </p:sp>
        <p:sp>
          <p:nvSpPr>
            <p:cNvPr id="5127" name="Oval 10"/>
            <p:cNvSpPr/>
            <p:nvPr/>
          </p:nvSpPr>
          <p:spPr>
            <a:xfrm>
              <a:off x="1536700" y="1776413"/>
              <a:ext cx="2317750" cy="2316162"/>
            </a:xfrm>
            <a:prstGeom prst="ellipse">
              <a:avLst/>
            </a:prstGeom>
            <a:solidFill>
              <a:srgbClr val="FFFFFF"/>
            </a:solidFill>
            <a:ln w="9525">
              <a:noFill/>
            </a:ln>
          </p:spPr>
          <p:txBody>
            <a:bodyPr anchor="t" anchorCtr="0"/>
            <a:p>
              <a:endParaRPr lang="zh-CN" altLang="en-US" dirty="0">
                <a:latin typeface="Arial" panose="020B0604020202020204" pitchFamily="34" charset="0"/>
                <a:ea typeface="Arial" panose="020B0604020202020204" pitchFamily="34" charset="0"/>
              </a:endParaRPr>
            </a:p>
          </p:txBody>
        </p:sp>
        <p:sp>
          <p:nvSpPr>
            <p:cNvPr id="5128" name="Oval 11"/>
            <p:cNvSpPr/>
            <p:nvPr/>
          </p:nvSpPr>
          <p:spPr>
            <a:xfrm>
              <a:off x="1784350" y="2024063"/>
              <a:ext cx="1812925" cy="1812925"/>
            </a:xfrm>
            <a:prstGeom prst="ellipse">
              <a:avLst/>
            </a:prstGeom>
            <a:solidFill>
              <a:srgbClr val="EF4137"/>
            </a:solidFill>
            <a:ln w="9525">
              <a:noFill/>
            </a:ln>
          </p:spPr>
          <p:txBody>
            <a:bodyPr anchor="t" anchorCtr="0"/>
            <a:p>
              <a:endParaRPr lang="zh-CN" altLang="en-US" dirty="0">
                <a:latin typeface="Arial" panose="020B0604020202020204" pitchFamily="34" charset="0"/>
                <a:ea typeface="Arial" panose="020B0604020202020204" pitchFamily="34" charset="0"/>
              </a:endParaRPr>
            </a:p>
          </p:txBody>
        </p:sp>
        <p:sp>
          <p:nvSpPr>
            <p:cNvPr id="5129" name="Oval 12"/>
            <p:cNvSpPr/>
            <p:nvPr/>
          </p:nvSpPr>
          <p:spPr>
            <a:xfrm>
              <a:off x="2200275" y="2439988"/>
              <a:ext cx="981075" cy="981075"/>
            </a:xfrm>
            <a:prstGeom prst="ellipse">
              <a:avLst/>
            </a:prstGeom>
            <a:solidFill>
              <a:srgbClr val="FFFFFF"/>
            </a:solidFill>
            <a:ln w="9525">
              <a:noFill/>
            </a:ln>
          </p:spPr>
          <p:txBody>
            <a:bodyPr anchor="t" anchorCtr="0"/>
            <a:p>
              <a:endParaRPr lang="zh-CN" altLang="en-US" dirty="0">
                <a:latin typeface="Arial" panose="020B0604020202020204" pitchFamily="34" charset="0"/>
                <a:ea typeface="Arial" panose="020B0604020202020204" pitchFamily="34" charset="0"/>
              </a:endParaRPr>
            </a:p>
          </p:txBody>
        </p:sp>
        <p:sp>
          <p:nvSpPr>
            <p:cNvPr id="5130" name="Oval 13"/>
            <p:cNvSpPr/>
            <p:nvPr/>
          </p:nvSpPr>
          <p:spPr>
            <a:xfrm>
              <a:off x="2430463" y="2670175"/>
              <a:ext cx="522288" cy="520700"/>
            </a:xfrm>
            <a:prstGeom prst="ellipse">
              <a:avLst/>
            </a:prstGeom>
            <a:solidFill>
              <a:srgbClr val="EF4137"/>
            </a:solidFill>
            <a:ln w="9525">
              <a:noFill/>
            </a:ln>
          </p:spPr>
          <p:txBody>
            <a:bodyPr anchor="t" anchorCtr="0"/>
            <a:p>
              <a:endParaRPr lang="zh-CN" altLang="en-US" dirty="0">
                <a:latin typeface="Arial" panose="020B0604020202020204" pitchFamily="34" charset="0"/>
                <a:ea typeface="Arial" panose="020B0604020202020204" pitchFamily="34" charset="0"/>
              </a:endParaRPr>
            </a:p>
          </p:txBody>
        </p:sp>
        <p:sp>
          <p:nvSpPr>
            <p:cNvPr id="5131" name="Freeform 14"/>
            <p:cNvSpPr/>
            <p:nvPr/>
          </p:nvSpPr>
          <p:spPr>
            <a:xfrm>
              <a:off x="917575" y="1635125"/>
              <a:ext cx="1839913" cy="1362075"/>
            </a:xfrm>
            <a:custGeom>
              <a:avLst/>
              <a:gdLst/>
              <a:ahLst/>
              <a:cxnLst>
                <a:cxn ang="0">
                  <a:pos x="203452" y="283029"/>
                </a:cxn>
                <a:cxn ang="0">
                  <a:pos x="44229" y="344941"/>
                </a:cxn>
                <a:cxn ang="0">
                  <a:pos x="0" y="309563"/>
                </a:cxn>
                <a:cxn ang="0">
                  <a:pos x="194606" y="203427"/>
                </a:cxn>
                <a:cxn ang="0">
                  <a:pos x="212298" y="0"/>
                </a:cxn>
                <a:cxn ang="0">
                  <a:pos x="256526" y="26534"/>
                </a:cxn>
                <a:cxn ang="0">
                  <a:pos x="283064" y="176893"/>
                </a:cxn>
                <a:cxn ang="0">
                  <a:pos x="300755" y="35379"/>
                </a:cxn>
                <a:cxn ang="0">
                  <a:pos x="344984" y="61913"/>
                </a:cxn>
                <a:cxn ang="0">
                  <a:pos x="424595" y="291873"/>
                </a:cxn>
                <a:cxn ang="0">
                  <a:pos x="1486084" y="1025979"/>
                </a:cxn>
                <a:cxn ang="0">
                  <a:pos x="1565695" y="902154"/>
                </a:cxn>
                <a:cxn ang="0">
                  <a:pos x="1839913" y="1362075"/>
                </a:cxn>
                <a:cxn ang="0">
                  <a:pos x="1326860" y="1264784"/>
                </a:cxn>
                <a:cxn ang="0">
                  <a:pos x="1424163" y="1123270"/>
                </a:cxn>
                <a:cxn ang="0">
                  <a:pos x="362675" y="398009"/>
                </a:cxn>
                <a:cxn ang="0">
                  <a:pos x="123840" y="415698"/>
                </a:cxn>
                <a:cxn ang="0">
                  <a:pos x="70766" y="380320"/>
                </a:cxn>
                <a:cxn ang="0">
                  <a:pos x="203452" y="283029"/>
                </a:cxn>
              </a:cxnLst>
              <a:pathLst>
                <a:path w="208" h="154">
                  <a:moveTo>
                    <a:pt x="23" y="32"/>
                  </a:moveTo>
                  <a:cubicBezTo>
                    <a:pt x="5" y="39"/>
                    <a:pt x="5" y="39"/>
                    <a:pt x="5" y="39"/>
                  </a:cubicBezTo>
                  <a:cubicBezTo>
                    <a:pt x="5" y="39"/>
                    <a:pt x="2" y="37"/>
                    <a:pt x="0" y="35"/>
                  </a:cubicBezTo>
                  <a:cubicBezTo>
                    <a:pt x="22" y="23"/>
                    <a:pt x="22" y="23"/>
                    <a:pt x="22" y="23"/>
                  </a:cubicBezTo>
                  <a:cubicBezTo>
                    <a:pt x="24" y="0"/>
                    <a:pt x="24" y="0"/>
                    <a:pt x="24" y="0"/>
                  </a:cubicBezTo>
                  <a:cubicBezTo>
                    <a:pt x="25" y="0"/>
                    <a:pt x="28" y="2"/>
                    <a:pt x="29" y="3"/>
                  </a:cubicBezTo>
                  <a:cubicBezTo>
                    <a:pt x="32" y="20"/>
                    <a:pt x="32" y="20"/>
                    <a:pt x="32" y="20"/>
                  </a:cubicBezTo>
                  <a:cubicBezTo>
                    <a:pt x="34" y="4"/>
                    <a:pt x="34" y="4"/>
                    <a:pt x="34" y="4"/>
                  </a:cubicBezTo>
                  <a:cubicBezTo>
                    <a:pt x="34" y="4"/>
                    <a:pt x="38" y="5"/>
                    <a:pt x="39" y="7"/>
                  </a:cubicBezTo>
                  <a:cubicBezTo>
                    <a:pt x="44" y="14"/>
                    <a:pt x="48" y="24"/>
                    <a:pt x="48" y="33"/>
                  </a:cubicBezTo>
                  <a:cubicBezTo>
                    <a:pt x="168" y="116"/>
                    <a:pt x="168" y="116"/>
                    <a:pt x="168" y="116"/>
                  </a:cubicBezTo>
                  <a:cubicBezTo>
                    <a:pt x="177" y="102"/>
                    <a:pt x="177" y="102"/>
                    <a:pt x="177" y="102"/>
                  </a:cubicBezTo>
                  <a:cubicBezTo>
                    <a:pt x="208" y="154"/>
                    <a:pt x="208" y="154"/>
                    <a:pt x="208" y="154"/>
                  </a:cubicBezTo>
                  <a:cubicBezTo>
                    <a:pt x="150" y="143"/>
                    <a:pt x="150" y="143"/>
                    <a:pt x="150" y="143"/>
                  </a:cubicBezTo>
                  <a:cubicBezTo>
                    <a:pt x="161" y="127"/>
                    <a:pt x="161" y="127"/>
                    <a:pt x="161" y="127"/>
                  </a:cubicBezTo>
                  <a:cubicBezTo>
                    <a:pt x="41" y="45"/>
                    <a:pt x="41" y="45"/>
                    <a:pt x="41" y="45"/>
                  </a:cubicBezTo>
                  <a:cubicBezTo>
                    <a:pt x="33" y="47"/>
                    <a:pt x="23" y="49"/>
                    <a:pt x="14" y="47"/>
                  </a:cubicBezTo>
                  <a:cubicBezTo>
                    <a:pt x="12" y="47"/>
                    <a:pt x="8" y="43"/>
                    <a:pt x="8" y="43"/>
                  </a:cubicBezTo>
                  <a:lnTo>
                    <a:pt x="23" y="32"/>
                  </a:lnTo>
                  <a:close/>
                </a:path>
              </a:pathLst>
            </a:custGeom>
            <a:solidFill>
              <a:srgbClr val="202221"/>
            </a:solidFill>
            <a:ln w="9525">
              <a:noFill/>
            </a:ln>
          </p:spPr>
          <p:txBody>
            <a:bodyPr/>
            <a:p>
              <a:endParaRPr lang="en-US"/>
            </a:p>
          </p:txBody>
        </p:sp>
      </p:grpSp>
      <p:sp>
        <p:nvSpPr>
          <p:cNvPr id="16" name="矩形 15"/>
          <p:cNvSpPr/>
          <p:nvPr/>
        </p:nvSpPr>
        <p:spPr>
          <a:xfrm>
            <a:off x="1249363" y="3289300"/>
            <a:ext cx="4637088" cy="2066925"/>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20000"/>
              </a:lnSpc>
              <a:spcBef>
                <a:spcPct val="20000"/>
              </a:spcBef>
              <a:spcAft>
                <a:spcPts val="0"/>
              </a:spcAft>
              <a:buClrTx/>
              <a:buSzTx/>
              <a:buFontTx/>
              <a:buNone/>
              <a:defRPr/>
            </a:pPr>
            <a:r>
              <a:rPr kumimoji="0" lang="en-US" altLang="en-US" sz="1400" b="0" i="0" u="none" strike="noStrike" kern="1200" cap="none" spc="0" normalizeH="0" baseline="0" noProof="0" dirty="0" smtClean="0">
                <a:ln>
                  <a:noFill/>
                </a:ln>
                <a:solidFill>
                  <a:schemeClr val="tx1">
                    <a:lumMod val="85000"/>
                    <a:lumOff val="15000"/>
                  </a:schemeClr>
                </a:solidFill>
                <a:effectLst/>
                <a:uLnTx/>
                <a:uFillTx/>
                <a:latin typeface="Arial" panose="020B0604020202020204" pitchFamily="34" charset="0"/>
                <a:ea typeface="Arial" panose="020B0604020202020204" pitchFamily="34" charset="0"/>
                <a:cs typeface="+mn-cs"/>
                <a:sym typeface="Arial" panose="020B0604020202020204" pitchFamily="34" charset="0"/>
              </a:rPr>
              <a:t>Business Intelligence (BI) is a technology-driven process that involves collecting, processing, and analyzing data to help organizations make better business decisions. BI allows companies to track performance, identify trends, and optimize operations through data-driven strategies. This document explores the importance, components, benefits, challenges, and future of BI in modern businesses.</a:t>
            </a:r>
            <a:endParaRPr kumimoji="0" lang="en-US" altLang="en-US" sz="1400" b="0" i="0" u="none" strike="noStrike" kern="1200" cap="none" spc="0" normalizeH="0" baseline="0" noProof="0" dirty="0" smtClean="0">
              <a:ln>
                <a:noFill/>
              </a:ln>
              <a:solidFill>
                <a:schemeClr val="tx1">
                  <a:lumMod val="85000"/>
                  <a:lumOff val="15000"/>
                </a:schemeClr>
              </a:solidFill>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cxnSp>
        <p:nvCxnSpPr>
          <p:cNvPr id="17" name="直接连接符 16"/>
          <p:cNvCxnSpPr/>
          <p:nvPr/>
        </p:nvCxnSpPr>
        <p:spPr>
          <a:xfrm>
            <a:off x="6524625" y="1984375"/>
            <a:ext cx="0" cy="319563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5135" name="组合 17"/>
          <p:cNvGrpSpPr/>
          <p:nvPr/>
        </p:nvGrpSpPr>
        <p:grpSpPr>
          <a:xfrm>
            <a:off x="0" y="292100"/>
            <a:ext cx="3597275" cy="596900"/>
            <a:chOff x="0" y="177800"/>
            <a:chExt cx="3596640"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26" y="214640"/>
              <a:ext cx="2726214" cy="521970"/>
            </a:xfrm>
            <a:prstGeom prst="rect">
              <a:avLst/>
            </a:prstGeom>
            <a:noFill/>
            <a:ln w="9525">
              <a:noFill/>
            </a:ln>
          </p:spPr>
          <p:txBody>
            <a:bodyPr anchor="t" anchorCtr="0">
              <a:spAutoFit/>
            </a:bodyPr>
            <a:p>
              <a:r>
                <a:rPr lang="en-US" altLang="zh-CN" sz="2800" b="1" dirty="0">
                  <a:latin typeface="Arial" panose="020B0604020202020204" pitchFamily="34" charset="0"/>
                  <a:ea typeface="Arial" panose="020B0604020202020204" pitchFamily="34" charset="0"/>
                </a:rPr>
                <a:t>Abstract</a:t>
              </a:r>
              <a:endParaRPr lang="en-US" altLang="zh-CN" sz="2800" b="1" dirty="0">
                <a:latin typeface="Arial" panose="020B0604020202020204" pitchFamily="34" charset="0"/>
                <a:ea typeface="Arial" panose="020B0604020202020204" pitchFamily="3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145" name="组合 4"/>
          <p:cNvGrpSpPr/>
          <p:nvPr/>
        </p:nvGrpSpPr>
        <p:grpSpPr>
          <a:xfrm>
            <a:off x="0" y="292100"/>
            <a:ext cx="3597275" cy="596900"/>
            <a:chOff x="0" y="177800"/>
            <a:chExt cx="3596640" cy="596900"/>
          </a:xfrm>
        </p:grpSpPr>
        <p:sp>
          <p:nvSpPr>
            <p:cNvPr id="6" name="矩形 5"/>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7" name="矩形 6"/>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6148" name="文本框 7"/>
            <p:cNvSpPr txBox="1"/>
            <p:nvPr/>
          </p:nvSpPr>
          <p:spPr>
            <a:xfrm>
              <a:off x="870426" y="214640"/>
              <a:ext cx="2726214" cy="521970"/>
            </a:xfrm>
            <a:prstGeom prst="rect">
              <a:avLst/>
            </a:prstGeom>
            <a:noFill/>
            <a:ln w="9525">
              <a:noFill/>
            </a:ln>
          </p:spPr>
          <p:txBody>
            <a:bodyPr anchor="t" anchorCtr="0">
              <a:spAutoFit/>
            </a:bodyPr>
            <a:p>
              <a:r>
                <a:rPr lang="en-US" altLang="zh-CN" sz="2800" b="1" dirty="0">
                  <a:latin typeface="Arial" panose="020B0604020202020204" pitchFamily="34" charset="0"/>
                  <a:ea typeface="Arial" panose="020B0604020202020204" pitchFamily="34" charset="0"/>
                </a:rPr>
                <a:t>Introduction</a:t>
              </a:r>
              <a:endParaRPr lang="en-US" altLang="zh-CN" sz="2800" b="1" dirty="0">
                <a:latin typeface="Arial" panose="020B0604020202020204" pitchFamily="34" charset="0"/>
                <a:ea typeface="Arial" panose="020B0604020202020204" pitchFamily="34" charset="0"/>
              </a:endParaRPr>
            </a:p>
          </p:txBody>
        </p:sp>
      </p:grpSp>
      <p:pic>
        <p:nvPicPr>
          <p:cNvPr id="6149" name="图片 8"/>
          <p:cNvPicPr>
            <a:picLocks noChangeAspect="1"/>
          </p:cNvPicPr>
          <p:nvPr/>
        </p:nvPicPr>
        <p:blipFill>
          <a:blip r:embed="rId1"/>
          <a:srcRect b="20399"/>
          <a:stretch>
            <a:fillRect/>
          </a:stretch>
        </p:blipFill>
        <p:spPr>
          <a:xfrm>
            <a:off x="368300" y="2339975"/>
            <a:ext cx="4640263" cy="2825750"/>
          </a:xfrm>
          <a:prstGeom prst="rect">
            <a:avLst/>
          </a:prstGeom>
          <a:noFill/>
          <a:ln w="9525">
            <a:noFill/>
          </a:ln>
        </p:spPr>
      </p:pic>
      <p:sp>
        <p:nvSpPr>
          <p:cNvPr id="11" name="矩形 10"/>
          <p:cNvSpPr/>
          <p:nvPr/>
        </p:nvSpPr>
        <p:spPr>
          <a:xfrm>
            <a:off x="6323013" y="3046413"/>
            <a:ext cx="4637088" cy="2066925"/>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20000"/>
              </a:lnSpc>
              <a:spcBef>
                <a:spcPct val="20000"/>
              </a:spcBef>
              <a:spcAft>
                <a:spcPts val="0"/>
              </a:spcAft>
              <a:buClrTx/>
              <a:buSzTx/>
              <a:buFontTx/>
              <a:buNone/>
              <a:defRPr/>
            </a:pPr>
            <a:r>
              <a:rPr kumimoji="0" lang="en-US" altLang="en-US" sz="1400" b="0" i="0" u="none" strike="noStrike" kern="1200" cap="none" spc="0" normalizeH="0" baseline="0" noProof="0" dirty="0" smtClean="0">
                <a:ln>
                  <a:noFill/>
                </a:ln>
                <a:solidFill>
                  <a:schemeClr val="tx1">
                    <a:lumMod val="85000"/>
                    <a:lumOff val="15000"/>
                  </a:schemeClr>
                </a:solidFill>
                <a:effectLst/>
                <a:uLnTx/>
                <a:uFillTx/>
                <a:latin typeface="Arial" panose="020B0604020202020204" pitchFamily="34" charset="0"/>
                <a:ea typeface="Arial" panose="020B0604020202020204" pitchFamily="34" charset="0"/>
                <a:cs typeface="+mn-cs"/>
                <a:sym typeface="Arial" panose="020B0604020202020204" pitchFamily="34" charset="0"/>
              </a:rPr>
              <a:t>Business Intelligence (BI) is a combination of data analytics, reporting, and visualization tools that transform raw data into meaningful insights. Organizations rely on BI to increase efficiency, enhance customer experiences, and improve financial performance by making informed decisions. Industries such as retail, finance, healthcare, and manufacturing use BI to analyze consumer behavior, forecast trends, and optimize supply chains.</a:t>
            </a:r>
            <a:endParaRPr kumimoji="0" lang="en-US" altLang="en-US" sz="1400" b="0" i="0" u="none" strike="noStrike" kern="1200" cap="none" spc="0" normalizeH="0" baseline="0" noProof="0" dirty="0" smtClean="0">
              <a:ln>
                <a:noFill/>
              </a:ln>
              <a:solidFill>
                <a:schemeClr val="tx1">
                  <a:lumMod val="85000"/>
                  <a:lumOff val="15000"/>
                </a:schemeClr>
              </a:solidFill>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cxnSp>
        <p:nvCxnSpPr>
          <p:cNvPr id="12" name="直接连接符 11"/>
          <p:cNvCxnSpPr/>
          <p:nvPr/>
        </p:nvCxnSpPr>
        <p:spPr>
          <a:xfrm>
            <a:off x="5454650" y="2400300"/>
            <a:ext cx="0" cy="25177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169" name="组合 1"/>
          <p:cNvGrpSpPr/>
          <p:nvPr/>
        </p:nvGrpSpPr>
        <p:grpSpPr>
          <a:xfrm>
            <a:off x="0" y="292100"/>
            <a:ext cx="5037454" cy="596900"/>
            <a:chOff x="0" y="177800"/>
            <a:chExt cx="5036565" cy="596900"/>
          </a:xfrm>
        </p:grpSpPr>
        <p:sp>
          <p:nvSpPr>
            <p:cNvPr id="3" name="矩形 2"/>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4" name="矩形 3"/>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7172" name="文本框 4"/>
            <p:cNvSpPr txBox="1"/>
            <p:nvPr/>
          </p:nvSpPr>
          <p:spPr>
            <a:xfrm>
              <a:off x="870431" y="214630"/>
              <a:ext cx="4166134" cy="521970"/>
            </a:xfrm>
            <a:prstGeom prst="rect">
              <a:avLst/>
            </a:prstGeom>
            <a:noFill/>
            <a:ln w="9525">
              <a:noFill/>
            </a:ln>
          </p:spPr>
          <p:txBody>
            <a:bodyPr wrap="square" anchor="t" anchorCtr="0">
              <a:spAutoFit/>
            </a:bodyPr>
            <a:p>
              <a:r>
                <a:rPr lang="en-US" altLang="zh-CN" sz="2800" b="1" dirty="0">
                  <a:latin typeface="Arial" panose="020B0604020202020204" pitchFamily="34" charset="0"/>
                  <a:ea typeface="Arial" panose="020B0604020202020204" pitchFamily="34" charset="0"/>
                </a:rPr>
                <a:t>Problem Statement</a:t>
              </a:r>
              <a:endParaRPr lang="en-US" altLang="zh-CN" sz="2800" b="1" dirty="0">
                <a:latin typeface="Arial" panose="020B0604020202020204" pitchFamily="34" charset="0"/>
                <a:ea typeface="Arial" panose="020B0604020202020204" pitchFamily="34" charset="0"/>
              </a:endParaRPr>
            </a:p>
          </p:txBody>
        </p:sp>
      </p:grpSp>
      <p:sp>
        <p:nvSpPr>
          <p:cNvPr id="6" name="矩形 5"/>
          <p:cNvSpPr/>
          <p:nvPr/>
        </p:nvSpPr>
        <p:spPr>
          <a:xfrm>
            <a:off x="1021715" y="3435350"/>
            <a:ext cx="2388235" cy="3314065"/>
          </a:xfrm>
          <a:prstGeom prst="rect">
            <a:avLst/>
          </a:prstGeom>
          <a:solidFill>
            <a:srgbClr val="2022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mn-cs"/>
            </a:endParaRPr>
          </a:p>
        </p:txBody>
      </p:sp>
      <p:grpSp>
        <p:nvGrpSpPr>
          <p:cNvPr id="7174" name="组合 6"/>
          <p:cNvGrpSpPr/>
          <p:nvPr/>
        </p:nvGrpSpPr>
        <p:grpSpPr>
          <a:xfrm>
            <a:off x="1021715" y="3733165"/>
            <a:ext cx="2388235" cy="1949451"/>
            <a:chOff x="110827" y="3107409"/>
            <a:chExt cx="2388685" cy="1949028"/>
          </a:xfrm>
        </p:grpSpPr>
        <p:sp>
          <p:nvSpPr>
            <p:cNvPr id="7175" name="文本框 7"/>
            <p:cNvSpPr txBox="1"/>
            <p:nvPr/>
          </p:nvSpPr>
          <p:spPr>
            <a:xfrm>
              <a:off x="463377" y="3107409"/>
              <a:ext cx="1683901" cy="337112"/>
            </a:xfrm>
            <a:prstGeom prst="rect">
              <a:avLst/>
            </a:prstGeom>
            <a:noFill/>
            <a:ln w="9525">
              <a:noFill/>
            </a:ln>
          </p:spPr>
          <p:txBody>
            <a:bodyPr wrap="square" anchor="t" anchorCtr="0">
              <a:spAutoFit/>
            </a:bodyPr>
            <a:p>
              <a:pPr algn="ctr"/>
              <a:r>
                <a:rPr lang="en-US" altLang="zh-CN" sz="1600" b="1" dirty="0">
                  <a:solidFill>
                    <a:srgbClr val="FFFFFF"/>
                  </a:solidFill>
                  <a:latin typeface="Arial" panose="020B0604020202020204" pitchFamily="34" charset="0"/>
                  <a:ea typeface="SimSun" panose="02010600030101010101" pitchFamily="2" charset="-122"/>
                  <a:cs typeface="Arial" panose="020B0604020202020204" pitchFamily="34" charset="0"/>
                </a:rPr>
                <a:t>Data Overload</a:t>
              </a:r>
              <a:endParaRPr lang="en-US" altLang="zh-CN" sz="1600" b="1" dirty="0">
                <a:solidFill>
                  <a:srgbClr val="FFFFFF"/>
                </a:solidFill>
                <a:latin typeface="Arial" panose="020B0604020202020204" pitchFamily="34" charset="0"/>
                <a:ea typeface="SimSun" panose="02010600030101010101" pitchFamily="2" charset="-122"/>
                <a:cs typeface="Arial" panose="020B0604020202020204" pitchFamily="34" charset="0"/>
              </a:endParaRPr>
            </a:p>
          </p:txBody>
        </p:sp>
        <p:sp>
          <p:nvSpPr>
            <p:cNvPr id="7176" name="文本框 8"/>
            <p:cNvSpPr txBox="1"/>
            <p:nvPr/>
          </p:nvSpPr>
          <p:spPr>
            <a:xfrm>
              <a:off x="110827" y="4182866"/>
              <a:ext cx="2388685" cy="873571"/>
            </a:xfrm>
            <a:prstGeom prst="rect">
              <a:avLst/>
            </a:prstGeom>
            <a:noFill/>
            <a:ln w="9525">
              <a:noFill/>
            </a:ln>
          </p:spPr>
          <p:txBody>
            <a:bodyPr wrap="square" anchor="t" anchorCtr="0">
              <a:noAutofit/>
            </a:bodyPr>
            <a:p>
              <a:pPr algn="ctr"/>
              <a:r>
                <a:rPr lang="en-US" altLang="en-US" sz="1400" dirty="0">
                  <a:solidFill>
                    <a:srgbClr val="FFFFFF"/>
                  </a:solidFill>
                  <a:latin typeface="Arial" panose="020B0604020202020204" pitchFamily="34" charset="0"/>
                  <a:ea typeface="Arial" panose="020B0604020202020204" pitchFamily="34" charset="0"/>
                </a:rPr>
                <a:t>Organizations collect large amounts of data but struggle to process and interpret it effectively.</a:t>
              </a:r>
              <a:endParaRPr lang="en-US" altLang="en-US" sz="1400" dirty="0">
                <a:solidFill>
                  <a:srgbClr val="FFFFFF"/>
                </a:solidFill>
                <a:latin typeface="Arial" panose="020B0604020202020204" pitchFamily="34" charset="0"/>
                <a:ea typeface="Arial" panose="020B0604020202020204" pitchFamily="34" charset="0"/>
              </a:endParaRPr>
            </a:p>
          </p:txBody>
        </p:sp>
      </p:grpSp>
      <p:pic>
        <p:nvPicPr>
          <p:cNvPr id="7185" name="图片 17"/>
          <p:cNvPicPr>
            <a:picLocks noChangeAspect="1"/>
          </p:cNvPicPr>
          <p:nvPr/>
        </p:nvPicPr>
        <p:blipFill>
          <a:blip r:embed="rId1"/>
          <a:srcRect l="3206" t="4260" r="2245" b="6030"/>
          <a:stretch>
            <a:fillRect/>
          </a:stretch>
        </p:blipFill>
        <p:spPr>
          <a:xfrm>
            <a:off x="1044575" y="1925955"/>
            <a:ext cx="2373630" cy="1509395"/>
          </a:xfrm>
          <a:prstGeom prst="rect">
            <a:avLst/>
          </a:prstGeom>
          <a:noFill/>
          <a:ln w="9525">
            <a:noFill/>
          </a:ln>
        </p:spPr>
      </p:pic>
      <p:sp>
        <p:nvSpPr>
          <p:cNvPr id="2" name="矩形 5"/>
          <p:cNvSpPr/>
          <p:nvPr/>
        </p:nvSpPr>
        <p:spPr>
          <a:xfrm>
            <a:off x="3822065" y="3435350"/>
            <a:ext cx="2388235" cy="3314065"/>
          </a:xfrm>
          <a:prstGeom prst="rect">
            <a:avLst/>
          </a:prstGeom>
          <a:solidFill>
            <a:srgbClr val="2022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mn-cs"/>
            </a:endParaRPr>
          </a:p>
        </p:txBody>
      </p:sp>
      <p:grpSp>
        <p:nvGrpSpPr>
          <p:cNvPr id="5" name="组合 6"/>
          <p:cNvGrpSpPr/>
          <p:nvPr/>
        </p:nvGrpSpPr>
        <p:grpSpPr>
          <a:xfrm>
            <a:off x="3822065" y="3733165"/>
            <a:ext cx="2388235" cy="2268855"/>
            <a:chOff x="110827" y="3107409"/>
            <a:chExt cx="2388685" cy="2268363"/>
          </a:xfrm>
        </p:grpSpPr>
        <p:sp>
          <p:nvSpPr>
            <p:cNvPr id="7" name="文本框 7"/>
            <p:cNvSpPr txBox="1"/>
            <p:nvPr/>
          </p:nvSpPr>
          <p:spPr>
            <a:xfrm>
              <a:off x="463377" y="3107409"/>
              <a:ext cx="1683901" cy="583438"/>
            </a:xfrm>
            <a:prstGeom prst="rect">
              <a:avLst/>
            </a:prstGeom>
            <a:noFill/>
            <a:ln w="9525">
              <a:noFill/>
            </a:ln>
          </p:spPr>
          <p:txBody>
            <a:bodyPr wrap="square" anchor="t" anchorCtr="0">
              <a:spAutoFit/>
            </a:bodyPr>
            <a:p>
              <a:pPr algn="ctr"/>
              <a:r>
                <a:rPr lang="en-US" altLang="zh-CN" sz="1600" b="1" dirty="0">
                  <a:solidFill>
                    <a:srgbClr val="FFFFFF"/>
                  </a:solidFill>
                  <a:latin typeface="Arial" panose="020B0604020202020204" pitchFamily="34" charset="0"/>
                  <a:ea typeface="Arial" panose="020B0604020202020204" pitchFamily="34" charset="0"/>
                </a:rPr>
                <a:t>Slow Decision</a:t>
              </a:r>
              <a:endParaRPr lang="en-US" altLang="zh-CN" sz="1600" b="1" dirty="0">
                <a:solidFill>
                  <a:srgbClr val="FFFFFF"/>
                </a:solidFill>
                <a:latin typeface="Arial" panose="020B0604020202020204" pitchFamily="34" charset="0"/>
                <a:ea typeface="Arial" panose="020B0604020202020204" pitchFamily="34" charset="0"/>
              </a:endParaRPr>
            </a:p>
            <a:p>
              <a:pPr algn="ctr"/>
              <a:r>
                <a:rPr lang="en-US" altLang="zh-CN" sz="1600" b="1" dirty="0">
                  <a:solidFill>
                    <a:srgbClr val="FFFFFF"/>
                  </a:solidFill>
                  <a:latin typeface="Arial" panose="020B0604020202020204" pitchFamily="34" charset="0"/>
                  <a:ea typeface="Arial" panose="020B0604020202020204" pitchFamily="34" charset="0"/>
                </a:rPr>
                <a:t>Making</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8" name="文本框 8"/>
            <p:cNvSpPr txBox="1"/>
            <p:nvPr/>
          </p:nvSpPr>
          <p:spPr>
            <a:xfrm>
              <a:off x="110827" y="4182866"/>
              <a:ext cx="2388685" cy="1192906"/>
            </a:xfrm>
            <a:prstGeom prst="rect">
              <a:avLst/>
            </a:prstGeom>
            <a:noFill/>
            <a:ln w="9525">
              <a:noFill/>
            </a:ln>
          </p:spPr>
          <p:txBody>
            <a:bodyPr wrap="square" anchor="t" anchorCtr="0">
              <a:noAutofit/>
            </a:bodyPr>
            <a:p>
              <a:pPr algn="ctr"/>
              <a:r>
                <a:rPr lang="en-US" altLang="en-US" sz="1400" dirty="0">
                  <a:solidFill>
                    <a:srgbClr val="FFFFFF"/>
                  </a:solidFill>
                  <a:latin typeface="Arial" panose="020B0604020202020204" pitchFamily="34" charset="0"/>
                  <a:ea typeface="Arial" panose="020B0604020202020204" pitchFamily="34" charset="0"/>
                </a:rPr>
                <a:t>Traditional reporting methods take time and do not provide real-time insights for quick decision-making.</a:t>
              </a:r>
              <a:endParaRPr lang="en-US" altLang="en-US" sz="1400" dirty="0">
                <a:solidFill>
                  <a:srgbClr val="FFFFFF"/>
                </a:solidFill>
                <a:latin typeface="Arial" panose="020B0604020202020204" pitchFamily="34" charset="0"/>
                <a:ea typeface="Arial" panose="020B0604020202020204" pitchFamily="34" charset="0"/>
              </a:endParaRPr>
            </a:p>
          </p:txBody>
        </p:sp>
      </p:grpSp>
      <p:pic>
        <p:nvPicPr>
          <p:cNvPr id="9" name="图片 17"/>
          <p:cNvPicPr>
            <a:picLocks noChangeAspect="1"/>
          </p:cNvPicPr>
          <p:nvPr/>
        </p:nvPicPr>
        <p:blipFill>
          <a:blip r:embed="rId1"/>
          <a:srcRect l="3206" t="4260" r="2245" b="6030"/>
          <a:stretch>
            <a:fillRect/>
          </a:stretch>
        </p:blipFill>
        <p:spPr>
          <a:xfrm>
            <a:off x="3844925" y="1925955"/>
            <a:ext cx="2373630" cy="1509395"/>
          </a:xfrm>
          <a:prstGeom prst="rect">
            <a:avLst/>
          </a:prstGeom>
          <a:noFill/>
          <a:ln w="9525">
            <a:noFill/>
          </a:ln>
        </p:spPr>
      </p:pic>
      <p:sp>
        <p:nvSpPr>
          <p:cNvPr id="11" name="矩形 5"/>
          <p:cNvSpPr/>
          <p:nvPr/>
        </p:nvSpPr>
        <p:spPr>
          <a:xfrm>
            <a:off x="6622415" y="3435350"/>
            <a:ext cx="2388235" cy="3314065"/>
          </a:xfrm>
          <a:prstGeom prst="rect">
            <a:avLst/>
          </a:prstGeom>
          <a:solidFill>
            <a:srgbClr val="2022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mn-cs"/>
            </a:endParaRPr>
          </a:p>
        </p:txBody>
      </p:sp>
      <p:grpSp>
        <p:nvGrpSpPr>
          <p:cNvPr id="12" name="组合 6"/>
          <p:cNvGrpSpPr/>
          <p:nvPr/>
        </p:nvGrpSpPr>
        <p:grpSpPr>
          <a:xfrm>
            <a:off x="6622415" y="3733165"/>
            <a:ext cx="2388235" cy="1949451"/>
            <a:chOff x="110827" y="3107409"/>
            <a:chExt cx="2388685" cy="1949028"/>
          </a:xfrm>
        </p:grpSpPr>
        <p:sp>
          <p:nvSpPr>
            <p:cNvPr id="13" name="文本框 7"/>
            <p:cNvSpPr txBox="1"/>
            <p:nvPr/>
          </p:nvSpPr>
          <p:spPr>
            <a:xfrm>
              <a:off x="463377" y="3107409"/>
              <a:ext cx="1683901" cy="583438"/>
            </a:xfrm>
            <a:prstGeom prst="rect">
              <a:avLst/>
            </a:prstGeom>
            <a:noFill/>
            <a:ln w="9525">
              <a:noFill/>
            </a:ln>
          </p:spPr>
          <p:txBody>
            <a:bodyPr wrap="square" anchor="t" anchorCtr="0">
              <a:spAutoFit/>
            </a:bodyPr>
            <a:p>
              <a:pPr algn="ctr"/>
              <a:r>
                <a:rPr lang="en-US" altLang="zh-CN" sz="1600" b="1" dirty="0">
                  <a:solidFill>
                    <a:srgbClr val="FFFFFF"/>
                  </a:solidFill>
                  <a:latin typeface="Arial" panose="020B0604020202020204" pitchFamily="34" charset="0"/>
                  <a:ea typeface="Arial" panose="020B0604020202020204" pitchFamily="34" charset="0"/>
                </a:rPr>
                <a:t>Lack of Integration</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5" name="文本框 8"/>
            <p:cNvSpPr txBox="1"/>
            <p:nvPr/>
          </p:nvSpPr>
          <p:spPr>
            <a:xfrm>
              <a:off x="110827" y="4182866"/>
              <a:ext cx="2388685" cy="873571"/>
            </a:xfrm>
            <a:prstGeom prst="rect">
              <a:avLst/>
            </a:prstGeom>
            <a:noFill/>
            <a:ln w="9525">
              <a:noFill/>
            </a:ln>
          </p:spPr>
          <p:txBody>
            <a:bodyPr wrap="square" anchor="t" anchorCtr="0">
              <a:noAutofit/>
            </a:bodyPr>
            <a:p>
              <a:pPr algn="ctr"/>
              <a:r>
                <a:rPr lang="en-US" altLang="en-US" sz="1400" dirty="0">
                  <a:solidFill>
                    <a:srgbClr val="FFFFFF"/>
                  </a:solidFill>
                  <a:latin typeface="Arial" panose="020B0604020202020204" pitchFamily="34" charset="0"/>
                  <a:ea typeface="Arial" panose="020B0604020202020204" pitchFamily="34" charset="0"/>
                </a:rPr>
                <a:t>Data is often scattered across multiple sources, making it difficult to consolidate and analyze efficiently.</a:t>
              </a:r>
              <a:endParaRPr lang="en-US" altLang="en-US" sz="1400" dirty="0">
                <a:solidFill>
                  <a:srgbClr val="FFFFFF"/>
                </a:solidFill>
                <a:latin typeface="Arial" panose="020B0604020202020204" pitchFamily="34" charset="0"/>
                <a:ea typeface="Arial" panose="020B0604020202020204" pitchFamily="34" charset="0"/>
              </a:endParaRPr>
            </a:p>
          </p:txBody>
        </p:sp>
      </p:grpSp>
      <p:pic>
        <p:nvPicPr>
          <p:cNvPr id="16" name="图片 17"/>
          <p:cNvPicPr>
            <a:picLocks noChangeAspect="1"/>
          </p:cNvPicPr>
          <p:nvPr/>
        </p:nvPicPr>
        <p:blipFill>
          <a:blip r:embed="rId1"/>
          <a:srcRect l="3206" t="4260" r="2245" b="6030"/>
          <a:stretch>
            <a:fillRect/>
          </a:stretch>
        </p:blipFill>
        <p:spPr>
          <a:xfrm>
            <a:off x="6645275" y="1925955"/>
            <a:ext cx="2373630" cy="1509395"/>
          </a:xfrm>
          <a:prstGeom prst="rect">
            <a:avLst/>
          </a:prstGeom>
          <a:noFill/>
          <a:ln w="9525">
            <a:noFill/>
          </a:ln>
        </p:spPr>
      </p:pic>
      <p:sp>
        <p:nvSpPr>
          <p:cNvPr id="22" name="矩形 5"/>
          <p:cNvSpPr/>
          <p:nvPr/>
        </p:nvSpPr>
        <p:spPr>
          <a:xfrm>
            <a:off x="9422765" y="3435350"/>
            <a:ext cx="2388235" cy="3314065"/>
          </a:xfrm>
          <a:prstGeom prst="rect">
            <a:avLst/>
          </a:prstGeom>
          <a:solidFill>
            <a:srgbClr val="2022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mn-cs"/>
            </a:endParaRPr>
          </a:p>
        </p:txBody>
      </p:sp>
      <p:grpSp>
        <p:nvGrpSpPr>
          <p:cNvPr id="23" name="组合 6"/>
          <p:cNvGrpSpPr/>
          <p:nvPr/>
        </p:nvGrpSpPr>
        <p:grpSpPr>
          <a:xfrm>
            <a:off x="9422765" y="3733165"/>
            <a:ext cx="2388235" cy="1949451"/>
            <a:chOff x="110827" y="3107409"/>
            <a:chExt cx="2388685" cy="1949028"/>
          </a:xfrm>
        </p:grpSpPr>
        <p:sp>
          <p:nvSpPr>
            <p:cNvPr id="24" name="文本框 7"/>
            <p:cNvSpPr txBox="1"/>
            <p:nvPr/>
          </p:nvSpPr>
          <p:spPr>
            <a:xfrm>
              <a:off x="463377" y="3107409"/>
              <a:ext cx="1683901" cy="583438"/>
            </a:xfrm>
            <a:prstGeom prst="rect">
              <a:avLst/>
            </a:prstGeom>
            <a:noFill/>
            <a:ln w="9525">
              <a:noFill/>
            </a:ln>
          </p:spPr>
          <p:txBody>
            <a:bodyPr wrap="square" anchor="t" anchorCtr="0">
              <a:spAutoFit/>
            </a:bodyPr>
            <a:p>
              <a:pPr algn="ctr"/>
              <a:r>
                <a:rPr lang="en-US" altLang="zh-CN" sz="1600" b="1" dirty="0">
                  <a:solidFill>
                    <a:srgbClr val="FFFFFF"/>
                  </a:solidFill>
                  <a:latin typeface="Arial" panose="020B0604020202020204" pitchFamily="34" charset="0"/>
                  <a:ea typeface="Arial" panose="020B0604020202020204" pitchFamily="34" charset="0"/>
                </a:rPr>
                <a:t>Competative Pressure</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25" name="文本框 8"/>
            <p:cNvSpPr txBox="1"/>
            <p:nvPr/>
          </p:nvSpPr>
          <p:spPr>
            <a:xfrm>
              <a:off x="110827" y="4182866"/>
              <a:ext cx="2388685" cy="873571"/>
            </a:xfrm>
            <a:prstGeom prst="rect">
              <a:avLst/>
            </a:prstGeom>
            <a:noFill/>
            <a:ln w="9525">
              <a:noFill/>
            </a:ln>
          </p:spPr>
          <p:txBody>
            <a:bodyPr wrap="square" anchor="t" anchorCtr="0">
              <a:noAutofit/>
            </a:bodyPr>
            <a:p>
              <a:pPr algn="ctr"/>
              <a:r>
                <a:rPr lang="en-US" altLang="en-US" sz="1400" dirty="0">
                  <a:solidFill>
                    <a:srgbClr val="FFFFFF"/>
                  </a:solidFill>
                  <a:latin typeface="Arial" panose="020B0604020202020204" pitchFamily="34" charset="0"/>
                  <a:ea typeface="Arial" panose="020B0604020202020204" pitchFamily="34" charset="0"/>
                </a:rPr>
                <a:t>Companies without BI tools risk falling behind as competitors leverage data for strategic advantages.</a:t>
              </a:r>
              <a:endParaRPr lang="en-US" altLang="en-US" sz="1400" dirty="0">
                <a:solidFill>
                  <a:srgbClr val="FFFFFF"/>
                </a:solidFill>
                <a:latin typeface="Arial" panose="020B0604020202020204" pitchFamily="34" charset="0"/>
                <a:ea typeface="Arial" panose="020B0604020202020204" pitchFamily="34" charset="0"/>
              </a:endParaRPr>
            </a:p>
          </p:txBody>
        </p:sp>
      </p:grpSp>
      <p:pic>
        <p:nvPicPr>
          <p:cNvPr id="26" name="图片 17"/>
          <p:cNvPicPr>
            <a:picLocks noChangeAspect="1"/>
          </p:cNvPicPr>
          <p:nvPr/>
        </p:nvPicPr>
        <p:blipFill>
          <a:blip r:embed="rId1"/>
          <a:srcRect l="3206" t="4260" r="2245" b="6030"/>
          <a:stretch>
            <a:fillRect/>
          </a:stretch>
        </p:blipFill>
        <p:spPr>
          <a:xfrm>
            <a:off x="9445625" y="1925955"/>
            <a:ext cx="2373630" cy="1509395"/>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217" name="组合 1"/>
          <p:cNvGrpSpPr/>
          <p:nvPr/>
        </p:nvGrpSpPr>
        <p:grpSpPr>
          <a:xfrm>
            <a:off x="0" y="292100"/>
            <a:ext cx="5596255" cy="596900"/>
            <a:chOff x="0" y="177800"/>
            <a:chExt cx="5595267" cy="596900"/>
          </a:xfrm>
        </p:grpSpPr>
        <p:sp>
          <p:nvSpPr>
            <p:cNvPr id="3" name="矩形 2"/>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4" name="矩形 3"/>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9220" name="文本框 4"/>
            <p:cNvSpPr txBox="1"/>
            <p:nvPr/>
          </p:nvSpPr>
          <p:spPr>
            <a:xfrm>
              <a:off x="870431" y="214630"/>
              <a:ext cx="4724836" cy="521970"/>
            </a:xfrm>
            <a:prstGeom prst="rect">
              <a:avLst/>
            </a:prstGeom>
            <a:noFill/>
            <a:ln w="9525">
              <a:noFill/>
            </a:ln>
          </p:spPr>
          <p:txBody>
            <a:bodyPr wrap="square" anchor="t" anchorCtr="0">
              <a:spAutoFit/>
            </a:bodyPr>
            <a:p>
              <a:r>
                <a:rPr lang="en-US" altLang="zh-CN" sz="2800" b="1" dirty="0">
                  <a:latin typeface="Arial" panose="020B0604020202020204" pitchFamily="34" charset="0"/>
                  <a:ea typeface="Arial" panose="020B0604020202020204" pitchFamily="34" charset="0"/>
                </a:rPr>
                <a:t>Research and Finding</a:t>
              </a:r>
              <a:endParaRPr lang="en-US" altLang="zh-CN" sz="2800" b="1" dirty="0">
                <a:latin typeface="Arial" panose="020B0604020202020204" pitchFamily="34" charset="0"/>
                <a:ea typeface="Arial" panose="020B0604020202020204" pitchFamily="34" charset="0"/>
              </a:endParaRPr>
            </a:p>
          </p:txBody>
        </p:sp>
      </p:grpSp>
      <p:pic>
        <p:nvPicPr>
          <p:cNvPr id="9221" name="图片 5"/>
          <p:cNvPicPr>
            <a:picLocks noChangeAspect="1"/>
          </p:cNvPicPr>
          <p:nvPr/>
        </p:nvPicPr>
        <p:blipFill>
          <a:blip r:embed="rId1"/>
          <a:srcRect r="17824"/>
          <a:stretch>
            <a:fillRect/>
          </a:stretch>
        </p:blipFill>
        <p:spPr>
          <a:xfrm>
            <a:off x="386080" y="1233805"/>
            <a:ext cx="3759200" cy="2574290"/>
          </a:xfrm>
          <a:prstGeom prst="rect">
            <a:avLst/>
          </a:prstGeom>
          <a:noFill/>
          <a:ln w="9525">
            <a:noFill/>
          </a:ln>
        </p:spPr>
      </p:pic>
      <p:pic>
        <p:nvPicPr>
          <p:cNvPr id="9223" name="图片 7"/>
          <p:cNvPicPr>
            <a:picLocks noChangeAspect="1"/>
          </p:cNvPicPr>
          <p:nvPr/>
        </p:nvPicPr>
        <p:blipFill>
          <a:blip r:embed="rId2"/>
          <a:stretch>
            <a:fillRect/>
          </a:stretch>
        </p:blipFill>
        <p:spPr>
          <a:xfrm>
            <a:off x="386715" y="3992880"/>
            <a:ext cx="3808095" cy="2680970"/>
          </a:xfrm>
          <a:prstGeom prst="rect">
            <a:avLst/>
          </a:prstGeom>
          <a:noFill/>
          <a:ln w="9525">
            <a:noFill/>
          </a:ln>
        </p:spPr>
      </p:pic>
      <p:grpSp>
        <p:nvGrpSpPr>
          <p:cNvPr id="9" name="组合 8"/>
          <p:cNvGrpSpPr/>
          <p:nvPr/>
        </p:nvGrpSpPr>
        <p:grpSpPr>
          <a:xfrm>
            <a:off x="4610735" y="1234440"/>
            <a:ext cx="7202170" cy="2626360"/>
            <a:chOff x="1651473" y="4216633"/>
            <a:chExt cx="7201032" cy="1390652"/>
          </a:xfrm>
          <a:solidFill>
            <a:schemeClr val="tx1">
              <a:lumMod val="75000"/>
              <a:lumOff val="25000"/>
            </a:schemeClr>
          </a:solidFill>
        </p:grpSpPr>
        <p:sp>
          <p:nvSpPr>
            <p:cNvPr id="10" name="矩形 9"/>
            <p:cNvSpPr/>
            <p:nvPr/>
          </p:nvSpPr>
          <p:spPr>
            <a:xfrm>
              <a:off x="1651473" y="4216633"/>
              <a:ext cx="7201032" cy="13906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11" name="文本框 10"/>
            <p:cNvSpPr txBox="1"/>
            <p:nvPr/>
          </p:nvSpPr>
          <p:spPr>
            <a:xfrm>
              <a:off x="4144248" y="4596763"/>
              <a:ext cx="1748790" cy="211153"/>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smtClean="0">
                  <a:ln>
                    <a:noFill/>
                  </a:ln>
                  <a:solidFill>
                    <a:prstClr val="white"/>
                  </a:solidFill>
                  <a:effectLst/>
                  <a:uLnTx/>
                  <a:uFillTx/>
                  <a:latin typeface="Arial" panose="020B0604020202020204" pitchFamily="34" charset="0"/>
                  <a:ea typeface="Arial" panose="020B0604020202020204" pitchFamily="34" charset="0"/>
                  <a:cs typeface="+mn-cs"/>
                </a:rPr>
                <a:t>Netflix</a:t>
              </a:r>
              <a:endParaRPr kumimoji="0" lang="en-US" altLang="zh-CN" sz="2000" b="1" i="0" u="none" strike="noStrike" kern="1200" cap="none" spc="0" normalizeH="0" baseline="0" noProof="0" dirty="0" smtClean="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12" name="矩形 11"/>
            <p:cNvSpPr/>
            <p:nvPr/>
          </p:nvSpPr>
          <p:spPr>
            <a:xfrm>
              <a:off x="2100982" y="4808904"/>
              <a:ext cx="6213128" cy="762168"/>
            </a:xfrm>
            <a:prstGeom prst="rect">
              <a:avLst/>
            </a:prstGeom>
            <a:grpFill/>
          </p:spPr>
          <p:txBody>
            <a:bodyPr wrap="square" lIns="0" tIns="0" rIns="0" bIns="0" rtlCol="0" anchor="t" anchorCtr="0">
              <a:noAutofit/>
            </a:body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en-US" altLang="en-US" sz="1600" b="0" i="0" u="none" strike="noStrike" kern="1200" cap="none" spc="0" normalizeH="0" baseline="0" noProof="0" dirty="0" smtClean="0">
                  <a:ln>
                    <a:noFill/>
                  </a:ln>
                  <a:solidFill>
                    <a:prstClr val="white"/>
                  </a:solidFill>
                  <a:effectLst/>
                  <a:uLnTx/>
                  <a:uFillTx/>
                  <a:latin typeface="Arial" panose="020B0604020202020204" pitchFamily="34" charset="0"/>
                  <a:ea typeface="Arial" panose="020B0604020202020204" pitchFamily="34" charset="0"/>
                  <a:cs typeface="+mn-cs"/>
                  <a:sym typeface="Arial" panose="020B0604020202020204" pitchFamily="34" charset="0"/>
                </a:rPr>
                <a:t>Netflix leverages business intelligence by analyzing data from its 148 million subscribers to develop and validate original content. It also uses BI to enhance user engagement through targeted content promotion, with its recommendation system driving over 80% of streamed content</a:t>
              </a:r>
              <a:endParaRPr kumimoji="0" lang="en-US" altLang="en-US" sz="1600" b="0" i="0" u="none" strike="noStrike" kern="1200" cap="none" spc="0" normalizeH="0" baseline="0" noProof="0" dirty="0" smtClean="0">
                <a:ln>
                  <a:noFill/>
                </a:ln>
                <a:solidFill>
                  <a:prstClr val="white"/>
                </a:solidFill>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grpSp>
      <p:grpSp>
        <p:nvGrpSpPr>
          <p:cNvPr id="13" name="组合 12"/>
          <p:cNvGrpSpPr/>
          <p:nvPr/>
        </p:nvGrpSpPr>
        <p:grpSpPr>
          <a:xfrm>
            <a:off x="4611370" y="3992880"/>
            <a:ext cx="7201535" cy="2691765"/>
            <a:chOff x="4243031" y="4505323"/>
            <a:chExt cx="3759835" cy="1390652"/>
          </a:xfrm>
          <a:solidFill>
            <a:schemeClr val="tx1">
              <a:lumMod val="75000"/>
              <a:lumOff val="25000"/>
            </a:schemeClr>
          </a:solidFill>
        </p:grpSpPr>
        <p:sp>
          <p:nvSpPr>
            <p:cNvPr id="14" name="矩形 13"/>
            <p:cNvSpPr/>
            <p:nvPr/>
          </p:nvSpPr>
          <p:spPr>
            <a:xfrm>
              <a:off x="4243031" y="4505323"/>
              <a:ext cx="3759241" cy="13906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15" name="文本框 14"/>
            <p:cNvSpPr txBox="1"/>
            <p:nvPr/>
          </p:nvSpPr>
          <p:spPr>
            <a:xfrm>
              <a:off x="5319356" y="4598033"/>
              <a:ext cx="1606550" cy="206023"/>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mn-cs"/>
                </a:rPr>
                <a:t>Coca-Cola</a:t>
              </a:r>
              <a:endParaRPr kumimoji="0" lang="en-US" altLang="zh-CN" sz="20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16" name="矩形 15"/>
            <p:cNvSpPr/>
            <p:nvPr/>
          </p:nvSpPr>
          <p:spPr>
            <a:xfrm>
              <a:off x="4243694" y="4854601"/>
              <a:ext cx="3759172" cy="1035592"/>
            </a:xfrm>
            <a:prstGeom prst="rect">
              <a:avLst/>
            </a:prstGeom>
            <a:grpFill/>
          </p:spPr>
          <p:txBody>
            <a:bodyPr wrap="square" lIns="0" tIns="0" rIns="0" bIns="0" rtlCol="0" anchor="t" anchorCtr="0">
              <a:noAutofit/>
            </a:body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en-US" altLang="en-US" sz="1600" b="0" i="0" u="none" strike="noStrike" kern="1200" cap="none" spc="0" normalizeH="0" baseline="0" noProof="0" dirty="0" smtClean="0">
                  <a:ln>
                    <a:noFill/>
                  </a:ln>
                  <a:solidFill>
                    <a:prstClr val="white"/>
                  </a:solidFill>
                  <a:effectLst/>
                  <a:uLnTx/>
                  <a:uFillTx/>
                  <a:latin typeface="Arial" panose="020B0604020202020204" pitchFamily="34" charset="0"/>
                  <a:ea typeface="Arial" panose="020B0604020202020204" pitchFamily="34" charset="0"/>
                  <a:cs typeface="+mn-cs"/>
                  <a:sym typeface="Arial" panose="020B0604020202020204" pitchFamily="34" charset="0"/>
                </a:rPr>
                <a:t>Coca-Cola leverages its vast social media presence and AI-powered image recognition to analyze online photos of its drinks. Combined with business intelligence, this data provides insights into consumer demographics, locations, and brand mentions. This enables more targeted advertising, which is four times more effective than general ads.</a:t>
              </a:r>
              <a:endParaRPr kumimoji="0" lang="en-US" altLang="en-US" sz="1600" b="0" i="0" u="none" strike="noStrike" kern="1200" cap="none" spc="0" normalizeH="0" baseline="0" noProof="0" dirty="0" smtClean="0">
                <a:ln>
                  <a:noFill/>
                </a:ln>
                <a:solidFill>
                  <a:prstClr val="white"/>
                </a:solidFill>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4337" name="组合 1"/>
          <p:cNvGrpSpPr/>
          <p:nvPr/>
        </p:nvGrpSpPr>
        <p:grpSpPr>
          <a:xfrm>
            <a:off x="0" y="292100"/>
            <a:ext cx="3597275" cy="989975"/>
            <a:chOff x="0" y="177800"/>
            <a:chExt cx="3596640" cy="989975"/>
          </a:xfrm>
        </p:grpSpPr>
        <p:sp>
          <p:nvSpPr>
            <p:cNvPr id="3" name="矩形 2"/>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4" name="矩形 3"/>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14340" name="文本框 4"/>
            <p:cNvSpPr txBox="1"/>
            <p:nvPr/>
          </p:nvSpPr>
          <p:spPr>
            <a:xfrm>
              <a:off x="870426" y="214640"/>
              <a:ext cx="2726214" cy="953135"/>
            </a:xfrm>
            <a:prstGeom prst="rect">
              <a:avLst/>
            </a:prstGeom>
            <a:noFill/>
            <a:ln w="9525">
              <a:noFill/>
            </a:ln>
          </p:spPr>
          <p:txBody>
            <a:bodyPr anchor="t" anchorCtr="0">
              <a:spAutoFit/>
            </a:bodyPr>
            <a:p>
              <a:r>
                <a:rPr lang="en-US" altLang="zh-CN" sz="2800" b="1" dirty="0">
                  <a:latin typeface="Arial" panose="020B0604020202020204" pitchFamily="34" charset="0"/>
                  <a:ea typeface="Arial" panose="020B0604020202020204" pitchFamily="34" charset="0"/>
                </a:rPr>
                <a:t>Key BI Components</a:t>
              </a:r>
              <a:endParaRPr lang="en-US" altLang="zh-CN" sz="2800" b="1" dirty="0">
                <a:latin typeface="Arial" panose="020B0604020202020204" pitchFamily="34" charset="0"/>
                <a:ea typeface="Arial" panose="020B0604020202020204" pitchFamily="34" charset="0"/>
              </a:endParaRPr>
            </a:p>
          </p:txBody>
        </p:sp>
      </p:grpSp>
      <p:sp>
        <p:nvSpPr>
          <p:cNvPr id="9" name="矩形 8"/>
          <p:cNvSpPr/>
          <p:nvPr/>
        </p:nvSpPr>
        <p:spPr>
          <a:xfrm>
            <a:off x="273685" y="1500505"/>
            <a:ext cx="2464435" cy="4201795"/>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14345" name="文本框 9"/>
          <p:cNvSpPr txBox="1"/>
          <p:nvPr/>
        </p:nvSpPr>
        <p:spPr>
          <a:xfrm>
            <a:off x="274320" y="1704975"/>
            <a:ext cx="2463165" cy="1330325"/>
          </a:xfrm>
          <a:prstGeom prst="rect">
            <a:avLst/>
          </a:prstGeom>
          <a:noFill/>
          <a:ln w="9525">
            <a:noFill/>
          </a:ln>
        </p:spPr>
        <p:txBody>
          <a:bodyPr anchor="t" anchorCtr="0">
            <a:noAutofit/>
          </a:bodyPr>
          <a:p>
            <a:r>
              <a:rPr lang="en-US" altLang="zh-CN" sz="3200" b="1" dirty="0">
                <a:solidFill>
                  <a:srgbClr val="FFFFFF"/>
                </a:solidFill>
                <a:latin typeface="Arial" panose="020B0604020202020204" pitchFamily="34" charset="0"/>
                <a:ea typeface="SimSun" panose="02010600030101010101" pitchFamily="2" charset="-122"/>
                <a:cs typeface="Arial" panose="020B0604020202020204" pitchFamily="34" charset="0"/>
              </a:rPr>
              <a:t>  01</a:t>
            </a:r>
            <a:endParaRPr lang="en-US" altLang="zh-CN" sz="3200" b="1" dirty="0">
              <a:solidFill>
                <a:srgbClr val="FFFFFF"/>
              </a:solidFill>
              <a:latin typeface="Arial" panose="020B0604020202020204" pitchFamily="34" charset="0"/>
              <a:ea typeface="SimSun" panose="02010600030101010101" pitchFamily="2" charset="-122"/>
              <a:cs typeface="Arial" panose="020B0604020202020204" pitchFamily="34" charset="0"/>
            </a:endParaRPr>
          </a:p>
          <a:p>
            <a:r>
              <a:rPr lang="en-US" altLang="zh-CN" sz="1800" b="1" dirty="0">
                <a:solidFill>
                  <a:srgbClr val="FFFFFF"/>
                </a:solidFill>
                <a:latin typeface="Arial" panose="020B0604020202020204" pitchFamily="34" charset="0"/>
                <a:ea typeface="SimSun" panose="02010600030101010101" pitchFamily="2" charset="-122"/>
                <a:cs typeface="Arial" panose="020B0604020202020204" pitchFamily="34" charset="0"/>
              </a:rPr>
              <a:t>Data</a:t>
            </a:r>
            <a:endParaRPr lang="en-US" altLang="zh-CN" sz="1800" b="1" dirty="0">
              <a:solidFill>
                <a:srgbClr val="FFFFFF"/>
              </a:solidFill>
              <a:latin typeface="Arial" panose="020B0604020202020204" pitchFamily="34" charset="0"/>
              <a:ea typeface="SimSun" panose="02010600030101010101" pitchFamily="2" charset="-122"/>
              <a:cs typeface="Arial" panose="020B0604020202020204" pitchFamily="34" charset="0"/>
            </a:endParaRPr>
          </a:p>
          <a:p>
            <a:r>
              <a:rPr lang="en-US" altLang="zh-CN" sz="1800" b="1" dirty="0">
                <a:solidFill>
                  <a:srgbClr val="FFFFFF"/>
                </a:solidFill>
                <a:latin typeface="Arial" panose="020B0604020202020204" pitchFamily="34" charset="0"/>
                <a:ea typeface="SimSun" panose="02010600030101010101" pitchFamily="2" charset="-122"/>
                <a:cs typeface="Arial" panose="020B0604020202020204" pitchFamily="34" charset="0"/>
              </a:rPr>
              <a:t>Warehousing</a:t>
            </a:r>
            <a:endParaRPr lang="en-US" altLang="zh-CN" sz="3200" b="1" dirty="0">
              <a:solidFill>
                <a:srgbClr val="FFFFFF"/>
              </a:solidFill>
              <a:latin typeface="Arial" panose="020B0604020202020204" pitchFamily="34" charset="0"/>
              <a:ea typeface="SimSun" panose="02010600030101010101" pitchFamily="2" charset="-122"/>
              <a:cs typeface="Arial" panose="020B0604020202020204" pitchFamily="34" charset="0"/>
            </a:endParaRPr>
          </a:p>
          <a:p>
            <a:endParaRPr lang="zh-CN" altLang="en-US" sz="3200" b="1" dirty="0">
              <a:solidFill>
                <a:srgbClr val="FFFFFF"/>
              </a:solidFill>
              <a:latin typeface="Arial" panose="020B0604020202020204" pitchFamily="34" charset="0"/>
              <a:ea typeface="Arial" panose="020B0604020202020204" pitchFamily="34" charset="0"/>
            </a:endParaRPr>
          </a:p>
        </p:txBody>
      </p:sp>
      <p:sp>
        <p:nvSpPr>
          <p:cNvPr id="12" name="矩形 11"/>
          <p:cNvSpPr/>
          <p:nvPr/>
        </p:nvSpPr>
        <p:spPr>
          <a:xfrm>
            <a:off x="274320" y="3034665"/>
            <a:ext cx="2464435" cy="28536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14348" name="矩形 12"/>
          <p:cNvSpPr/>
          <p:nvPr/>
        </p:nvSpPr>
        <p:spPr>
          <a:xfrm>
            <a:off x="273050" y="3515360"/>
            <a:ext cx="2465705" cy="1656080"/>
          </a:xfrm>
          <a:prstGeom prst="rect">
            <a:avLst/>
          </a:prstGeom>
          <a:noFill/>
          <a:ln w="9525">
            <a:noFill/>
          </a:ln>
        </p:spPr>
        <p:txBody>
          <a:bodyPr anchor="t" anchorCtr="0">
            <a:noAutofit/>
          </a:bodyPr>
          <a:p>
            <a:pPr algn="ctr"/>
            <a:r>
              <a:rPr lang="en-US" altLang="en-US" dirty="0">
                <a:solidFill>
                  <a:srgbClr val="FFFFFF"/>
                </a:solidFill>
                <a:latin typeface="Arial" panose="020B0604020202020204" pitchFamily="34" charset="0"/>
                <a:ea typeface="Arial" panose="020B0604020202020204" pitchFamily="34" charset="0"/>
              </a:rPr>
              <a:t>A centralized storage system that consolidates business data for analysis.</a:t>
            </a:r>
            <a:endParaRPr lang="en-US" altLang="en-US" dirty="0">
              <a:solidFill>
                <a:srgbClr val="FFFFFF"/>
              </a:solidFill>
              <a:latin typeface="Arial" panose="020B0604020202020204" pitchFamily="34" charset="0"/>
              <a:ea typeface="Arial" panose="020B0604020202020204" pitchFamily="34" charset="0"/>
            </a:endParaRPr>
          </a:p>
        </p:txBody>
      </p:sp>
      <p:sp>
        <p:nvSpPr>
          <p:cNvPr id="14" name="矩形 13"/>
          <p:cNvSpPr/>
          <p:nvPr/>
        </p:nvSpPr>
        <p:spPr>
          <a:xfrm>
            <a:off x="3130550" y="1125220"/>
            <a:ext cx="2127250" cy="404368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14350" name="文本框 14"/>
          <p:cNvSpPr txBox="1"/>
          <p:nvPr/>
        </p:nvSpPr>
        <p:spPr>
          <a:xfrm>
            <a:off x="3228340" y="1375410"/>
            <a:ext cx="972820" cy="1137285"/>
          </a:xfrm>
          <a:prstGeom prst="rect">
            <a:avLst/>
          </a:prstGeom>
          <a:noFill/>
          <a:ln w="9525">
            <a:noFill/>
          </a:ln>
        </p:spPr>
        <p:txBody>
          <a:bodyPr wrap="square" anchor="t" anchorCtr="0">
            <a:spAutoFit/>
          </a:bodyPr>
          <a:p>
            <a:r>
              <a:rPr lang="en-US" altLang="zh-CN" sz="3200" b="1" dirty="0">
                <a:solidFill>
                  <a:srgbClr val="FFFFFF"/>
                </a:solidFill>
                <a:latin typeface="Arial" panose="020B0604020202020204" pitchFamily="34" charset="0"/>
                <a:ea typeface="SimSun" panose="02010600030101010101" pitchFamily="2" charset="-122"/>
                <a:cs typeface="Arial" panose="020B0604020202020204" pitchFamily="34" charset="0"/>
              </a:rPr>
              <a:t>02</a:t>
            </a:r>
            <a:endParaRPr lang="en-US" altLang="zh-CN" sz="3200" b="1" dirty="0">
              <a:solidFill>
                <a:srgbClr val="FFFFFF"/>
              </a:solidFill>
              <a:latin typeface="Arial" panose="020B0604020202020204" pitchFamily="34" charset="0"/>
              <a:ea typeface="SimSun" panose="02010600030101010101" pitchFamily="2" charset="-122"/>
              <a:cs typeface="Arial" panose="020B0604020202020204" pitchFamily="34" charset="0"/>
            </a:endParaRPr>
          </a:p>
          <a:p>
            <a:r>
              <a:rPr lang="en-US" altLang="zh-CN" sz="1800" b="1" dirty="0">
                <a:solidFill>
                  <a:srgbClr val="FFFFFF"/>
                </a:solidFill>
                <a:latin typeface="Arial" panose="020B0604020202020204" pitchFamily="34" charset="0"/>
                <a:ea typeface="Arial" panose="020B0604020202020204" pitchFamily="34" charset="0"/>
              </a:rPr>
              <a:t>Data</a:t>
            </a:r>
            <a:endParaRPr lang="en-US" altLang="zh-CN" sz="1800" b="1" dirty="0">
              <a:solidFill>
                <a:srgbClr val="FFFFFF"/>
              </a:solidFill>
              <a:latin typeface="Arial" panose="020B0604020202020204" pitchFamily="34" charset="0"/>
              <a:ea typeface="Arial" panose="020B0604020202020204" pitchFamily="34" charset="0"/>
            </a:endParaRPr>
          </a:p>
          <a:p>
            <a:r>
              <a:rPr lang="en-US" altLang="zh-CN" sz="1800" b="1" dirty="0">
                <a:solidFill>
                  <a:srgbClr val="FFFFFF"/>
                </a:solidFill>
                <a:latin typeface="Arial" panose="020B0604020202020204" pitchFamily="34" charset="0"/>
                <a:ea typeface="Arial" panose="020B0604020202020204" pitchFamily="34" charset="0"/>
              </a:rPr>
              <a:t>Mining</a:t>
            </a:r>
            <a:endParaRPr lang="en-US" altLang="zh-CN" sz="1800" b="1" dirty="0">
              <a:solidFill>
                <a:srgbClr val="FFFFFF"/>
              </a:solidFill>
              <a:latin typeface="Arial" panose="020B0604020202020204" pitchFamily="34" charset="0"/>
              <a:ea typeface="Arial" panose="020B0604020202020204" pitchFamily="34" charset="0"/>
            </a:endParaRPr>
          </a:p>
        </p:txBody>
      </p:sp>
      <p:sp>
        <p:nvSpPr>
          <p:cNvPr id="16" name="矩形 15"/>
          <p:cNvSpPr/>
          <p:nvPr/>
        </p:nvSpPr>
        <p:spPr>
          <a:xfrm>
            <a:off x="3130550" y="3035300"/>
            <a:ext cx="2127250" cy="2133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14352" name="矩形 16"/>
          <p:cNvSpPr/>
          <p:nvPr/>
        </p:nvSpPr>
        <p:spPr>
          <a:xfrm>
            <a:off x="3157855" y="3034665"/>
            <a:ext cx="2099310" cy="2136140"/>
          </a:xfrm>
          <a:prstGeom prst="rect">
            <a:avLst/>
          </a:prstGeom>
          <a:noFill/>
          <a:ln w="9525">
            <a:noFill/>
          </a:ln>
        </p:spPr>
        <p:txBody>
          <a:bodyPr anchor="t" anchorCtr="0">
            <a:noAutofit/>
          </a:bodyPr>
          <a:p>
            <a:pPr algn="ctr"/>
            <a:r>
              <a:rPr lang="en-US" altLang="en-US" dirty="0">
                <a:solidFill>
                  <a:srgbClr val="FFFFFF"/>
                </a:solidFill>
                <a:latin typeface="Arial" panose="020B0604020202020204" pitchFamily="34" charset="0"/>
                <a:ea typeface="Arial" panose="020B0604020202020204" pitchFamily="34" charset="0"/>
              </a:rPr>
              <a:t> The process of extracting patterns and useful information from large datasets.</a:t>
            </a:r>
            <a:endParaRPr lang="en-US" altLang="en-US" dirty="0">
              <a:solidFill>
                <a:srgbClr val="FFFFFF"/>
              </a:solidFill>
              <a:latin typeface="Arial" panose="020B0604020202020204" pitchFamily="34" charset="0"/>
              <a:ea typeface="Arial" panose="020B0604020202020204" pitchFamily="34" charset="0"/>
            </a:endParaRPr>
          </a:p>
        </p:txBody>
      </p:sp>
      <p:sp>
        <p:nvSpPr>
          <p:cNvPr id="19" name="矩形 18"/>
          <p:cNvSpPr/>
          <p:nvPr/>
        </p:nvSpPr>
        <p:spPr>
          <a:xfrm>
            <a:off x="5779135" y="1501775"/>
            <a:ext cx="2367915" cy="404368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14355" name="文本框 19"/>
          <p:cNvSpPr txBox="1"/>
          <p:nvPr/>
        </p:nvSpPr>
        <p:spPr>
          <a:xfrm>
            <a:off x="5779135" y="1720215"/>
            <a:ext cx="1864995" cy="1414780"/>
          </a:xfrm>
          <a:prstGeom prst="rect">
            <a:avLst/>
          </a:prstGeom>
          <a:noFill/>
          <a:ln w="9525">
            <a:noFill/>
          </a:ln>
        </p:spPr>
        <p:txBody>
          <a:bodyPr wrap="square" anchor="t" anchorCtr="0">
            <a:spAutoFit/>
          </a:bodyPr>
          <a:p>
            <a:r>
              <a:rPr lang="en-US" altLang="zh-CN" sz="3200" b="1" dirty="0">
                <a:solidFill>
                  <a:srgbClr val="FFFFFF"/>
                </a:solidFill>
                <a:latin typeface="Arial" panose="020B0604020202020204" pitchFamily="34" charset="0"/>
                <a:ea typeface="SimSun" panose="02010600030101010101" pitchFamily="2" charset="-122"/>
                <a:cs typeface="Arial" panose="020B0604020202020204" pitchFamily="34" charset="0"/>
              </a:rPr>
              <a:t>03</a:t>
            </a:r>
            <a:endParaRPr lang="en-US" altLang="zh-CN" sz="3200" b="1" dirty="0">
              <a:solidFill>
                <a:srgbClr val="FFFFFF"/>
              </a:solidFill>
              <a:latin typeface="Arial" panose="020B0604020202020204" pitchFamily="34" charset="0"/>
              <a:ea typeface="SimSun" panose="02010600030101010101" pitchFamily="2" charset="-122"/>
              <a:cs typeface="Arial" panose="020B0604020202020204" pitchFamily="34" charset="0"/>
            </a:endParaRPr>
          </a:p>
          <a:p>
            <a:r>
              <a:rPr lang="en-US" altLang="zh-CN" sz="1800" b="1" dirty="0">
                <a:solidFill>
                  <a:srgbClr val="FFFFFF"/>
                </a:solidFill>
                <a:latin typeface="Arial" panose="020B0604020202020204" pitchFamily="34" charset="0"/>
                <a:ea typeface="Arial" panose="020B0604020202020204" pitchFamily="34" charset="0"/>
              </a:rPr>
              <a:t>Reporting</a:t>
            </a:r>
            <a:endParaRPr lang="en-US" altLang="zh-CN" sz="1800" b="1" dirty="0">
              <a:solidFill>
                <a:srgbClr val="FFFFFF"/>
              </a:solidFill>
              <a:latin typeface="Arial" panose="020B0604020202020204" pitchFamily="34" charset="0"/>
              <a:ea typeface="Arial" panose="020B0604020202020204" pitchFamily="34" charset="0"/>
            </a:endParaRPr>
          </a:p>
          <a:p>
            <a:r>
              <a:rPr lang="en-US" altLang="zh-CN" sz="1800" b="1" dirty="0">
                <a:solidFill>
                  <a:srgbClr val="FFFFFF"/>
                </a:solidFill>
                <a:latin typeface="Arial" panose="020B0604020202020204" pitchFamily="34" charset="0"/>
                <a:ea typeface="Arial" panose="020B0604020202020204" pitchFamily="34" charset="0"/>
              </a:rPr>
              <a:t>&amp;</a:t>
            </a:r>
            <a:endParaRPr lang="en-US" altLang="zh-CN" sz="1800" b="1" dirty="0">
              <a:solidFill>
                <a:srgbClr val="FFFFFF"/>
              </a:solidFill>
              <a:latin typeface="Arial" panose="020B0604020202020204" pitchFamily="34" charset="0"/>
              <a:ea typeface="Arial" panose="020B0604020202020204" pitchFamily="34" charset="0"/>
            </a:endParaRPr>
          </a:p>
          <a:p>
            <a:r>
              <a:rPr lang="en-US" altLang="zh-CN" sz="1800" b="1" dirty="0">
                <a:solidFill>
                  <a:srgbClr val="FFFFFF"/>
                </a:solidFill>
                <a:latin typeface="Arial" panose="020B0604020202020204" pitchFamily="34" charset="0"/>
                <a:ea typeface="Arial" panose="020B0604020202020204" pitchFamily="34" charset="0"/>
              </a:rPr>
              <a:t>Visualization</a:t>
            </a:r>
            <a:endParaRPr lang="en-US" altLang="zh-CN" sz="1800" b="1" dirty="0">
              <a:solidFill>
                <a:srgbClr val="FFFFFF"/>
              </a:solidFill>
              <a:latin typeface="Arial" panose="020B0604020202020204" pitchFamily="34" charset="0"/>
              <a:ea typeface="Arial" panose="020B0604020202020204" pitchFamily="34" charset="0"/>
            </a:endParaRPr>
          </a:p>
        </p:txBody>
      </p:sp>
      <p:sp>
        <p:nvSpPr>
          <p:cNvPr id="21" name="矩形 20"/>
          <p:cNvSpPr/>
          <p:nvPr/>
        </p:nvSpPr>
        <p:spPr>
          <a:xfrm>
            <a:off x="5779135" y="3488055"/>
            <a:ext cx="2367915" cy="2057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14357" name="矩形 21"/>
          <p:cNvSpPr/>
          <p:nvPr/>
        </p:nvSpPr>
        <p:spPr>
          <a:xfrm>
            <a:off x="5779135" y="3743960"/>
            <a:ext cx="2368550" cy="1802130"/>
          </a:xfrm>
          <a:prstGeom prst="rect">
            <a:avLst/>
          </a:prstGeom>
          <a:noFill/>
          <a:ln w="9525">
            <a:noFill/>
          </a:ln>
        </p:spPr>
        <p:txBody>
          <a:bodyPr anchor="t" anchorCtr="0">
            <a:noAutofit/>
          </a:bodyPr>
          <a:p>
            <a:pPr algn="ctr"/>
            <a:r>
              <a:rPr lang="en-US" altLang="en-US" dirty="0">
                <a:solidFill>
                  <a:srgbClr val="FFFFFF"/>
                </a:solidFill>
                <a:latin typeface="Arial" panose="020B0604020202020204" pitchFamily="34" charset="0"/>
                <a:ea typeface="Arial" panose="020B0604020202020204" pitchFamily="34" charset="0"/>
              </a:rPr>
              <a:t>Dashboards and reports that display data in an easy-to-understand format for executives and decision-makers.</a:t>
            </a:r>
            <a:endParaRPr lang="en-US" altLang="en-US" dirty="0">
              <a:solidFill>
                <a:srgbClr val="FFFFFF"/>
              </a:solidFill>
              <a:latin typeface="Arial" panose="020B0604020202020204" pitchFamily="34" charset="0"/>
              <a:ea typeface="Arial" panose="020B0604020202020204" pitchFamily="34" charset="0"/>
            </a:endParaRPr>
          </a:p>
        </p:txBody>
      </p:sp>
      <p:sp>
        <p:nvSpPr>
          <p:cNvPr id="24" name="矩形 23"/>
          <p:cNvSpPr/>
          <p:nvPr/>
        </p:nvSpPr>
        <p:spPr>
          <a:xfrm>
            <a:off x="8569325" y="1125220"/>
            <a:ext cx="2410460" cy="404368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14360" name="文本框 24"/>
          <p:cNvSpPr txBox="1"/>
          <p:nvPr/>
        </p:nvSpPr>
        <p:spPr>
          <a:xfrm>
            <a:off x="8568055" y="1375410"/>
            <a:ext cx="1789430" cy="1137285"/>
          </a:xfrm>
          <a:prstGeom prst="rect">
            <a:avLst/>
          </a:prstGeom>
          <a:noFill/>
          <a:ln w="9525">
            <a:noFill/>
          </a:ln>
        </p:spPr>
        <p:txBody>
          <a:bodyPr wrap="square" anchor="t" anchorCtr="0">
            <a:spAutoFit/>
          </a:bodyPr>
          <a:p>
            <a:r>
              <a:rPr lang="en-US" altLang="zh-CN" sz="3200" b="1" dirty="0">
                <a:solidFill>
                  <a:srgbClr val="FFFFFF"/>
                </a:solidFill>
                <a:latin typeface="Arial" panose="020B0604020202020204" pitchFamily="34" charset="0"/>
                <a:ea typeface="SimSun" panose="02010600030101010101" pitchFamily="2" charset="-122"/>
                <a:cs typeface="Arial" panose="020B0604020202020204" pitchFamily="34" charset="0"/>
              </a:rPr>
              <a:t>04</a:t>
            </a:r>
            <a:endParaRPr lang="en-US" altLang="zh-CN" sz="3200" b="1" dirty="0">
              <a:solidFill>
                <a:srgbClr val="FFFFFF"/>
              </a:solidFill>
              <a:latin typeface="Arial" panose="020B0604020202020204" pitchFamily="34" charset="0"/>
              <a:ea typeface="SimSun" panose="02010600030101010101" pitchFamily="2" charset="-122"/>
              <a:cs typeface="Arial" panose="020B0604020202020204" pitchFamily="34" charset="0"/>
            </a:endParaRPr>
          </a:p>
          <a:p>
            <a:r>
              <a:rPr lang="en-US" altLang="zh-CN" sz="1800" b="1" dirty="0">
                <a:solidFill>
                  <a:srgbClr val="FFFFFF"/>
                </a:solidFill>
                <a:latin typeface="Arial" panose="020B0604020202020204" pitchFamily="34" charset="0"/>
                <a:ea typeface="Arial" panose="020B0604020202020204" pitchFamily="34" charset="0"/>
              </a:rPr>
              <a:t>Predictive</a:t>
            </a:r>
            <a:endParaRPr lang="en-US" altLang="zh-CN" sz="1800" b="1" dirty="0">
              <a:solidFill>
                <a:srgbClr val="FFFFFF"/>
              </a:solidFill>
              <a:latin typeface="Arial" panose="020B0604020202020204" pitchFamily="34" charset="0"/>
              <a:ea typeface="Arial" panose="020B0604020202020204" pitchFamily="34" charset="0"/>
            </a:endParaRPr>
          </a:p>
          <a:p>
            <a:r>
              <a:rPr lang="en-US" altLang="zh-CN" sz="1800" b="1" dirty="0">
                <a:solidFill>
                  <a:srgbClr val="FFFFFF"/>
                </a:solidFill>
                <a:latin typeface="Arial" panose="020B0604020202020204" pitchFamily="34" charset="0"/>
                <a:ea typeface="Arial" panose="020B0604020202020204" pitchFamily="34" charset="0"/>
              </a:rPr>
              <a:t>Analytics</a:t>
            </a:r>
            <a:endParaRPr lang="en-US" altLang="zh-CN" sz="1800" b="1" dirty="0">
              <a:solidFill>
                <a:srgbClr val="FFFFFF"/>
              </a:solidFill>
              <a:latin typeface="Arial" panose="020B0604020202020204" pitchFamily="34" charset="0"/>
              <a:ea typeface="Arial" panose="020B0604020202020204" pitchFamily="34" charset="0"/>
            </a:endParaRPr>
          </a:p>
        </p:txBody>
      </p:sp>
      <p:sp>
        <p:nvSpPr>
          <p:cNvPr id="26" name="矩形 25"/>
          <p:cNvSpPr/>
          <p:nvPr/>
        </p:nvSpPr>
        <p:spPr>
          <a:xfrm>
            <a:off x="8569325" y="2751455"/>
            <a:ext cx="2411095" cy="24174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14362" name="矩形 26"/>
          <p:cNvSpPr/>
          <p:nvPr/>
        </p:nvSpPr>
        <p:spPr>
          <a:xfrm>
            <a:off x="8669655" y="2927985"/>
            <a:ext cx="2267585" cy="2157730"/>
          </a:xfrm>
          <a:prstGeom prst="rect">
            <a:avLst/>
          </a:prstGeom>
          <a:noFill/>
          <a:ln w="9525">
            <a:noFill/>
          </a:ln>
        </p:spPr>
        <p:txBody>
          <a:bodyPr anchor="t" anchorCtr="0">
            <a:noAutofit/>
          </a:bodyPr>
          <a:p>
            <a:pPr algn="ctr"/>
            <a:r>
              <a:rPr lang="en-US" altLang="en-US" dirty="0">
                <a:solidFill>
                  <a:srgbClr val="FFFFFF"/>
                </a:solidFill>
                <a:latin typeface="Arial" panose="020B0604020202020204" pitchFamily="34" charset="0"/>
                <a:ea typeface="Arial" panose="020B0604020202020204" pitchFamily="34" charset="0"/>
              </a:rPr>
              <a:t>Uses AI and machine learning to forecast trends, helping businesses anticipate market changes and consumer behavior.</a:t>
            </a:r>
            <a:endParaRPr lang="en-US" altLang="en-US" dirty="0">
              <a:solidFill>
                <a:srgbClr val="FFFFFF"/>
              </a:solidFill>
              <a:latin typeface="Arial" panose="020B0604020202020204" pitchFamily="34" charset="0"/>
              <a:ea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65" name="组合 1"/>
          <p:cNvGrpSpPr/>
          <p:nvPr/>
        </p:nvGrpSpPr>
        <p:grpSpPr>
          <a:xfrm>
            <a:off x="0" y="292100"/>
            <a:ext cx="4994910" cy="596900"/>
            <a:chOff x="0" y="177800"/>
            <a:chExt cx="4994028" cy="596900"/>
          </a:xfrm>
        </p:grpSpPr>
        <p:sp>
          <p:nvSpPr>
            <p:cNvPr id="3" name="矩形 2"/>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4" name="矩形 3"/>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11268" name="文本框 4"/>
            <p:cNvSpPr txBox="1"/>
            <p:nvPr/>
          </p:nvSpPr>
          <p:spPr>
            <a:xfrm>
              <a:off x="870431" y="214630"/>
              <a:ext cx="4123597" cy="521970"/>
            </a:xfrm>
            <a:prstGeom prst="rect">
              <a:avLst/>
            </a:prstGeom>
            <a:noFill/>
            <a:ln w="9525">
              <a:noFill/>
            </a:ln>
          </p:spPr>
          <p:txBody>
            <a:bodyPr wrap="square" anchor="t" anchorCtr="0">
              <a:spAutoFit/>
            </a:bodyPr>
            <a:p>
              <a:r>
                <a:rPr lang="en-US" altLang="zh-CN" sz="2800" b="1" dirty="0">
                  <a:latin typeface="Arial" panose="020B0604020202020204" pitchFamily="34" charset="0"/>
                  <a:ea typeface="Arial" panose="020B0604020202020204" pitchFamily="34" charset="0"/>
                </a:rPr>
                <a:t>Popular BI Tools</a:t>
              </a:r>
              <a:endParaRPr lang="en-US" altLang="zh-CN" sz="2800" b="1" dirty="0">
                <a:latin typeface="Arial" panose="020B0604020202020204" pitchFamily="34" charset="0"/>
                <a:ea typeface="Arial" panose="020B0604020202020204" pitchFamily="34" charset="0"/>
              </a:endParaRPr>
            </a:p>
          </p:txBody>
        </p:sp>
      </p:grpSp>
      <p:grpSp>
        <p:nvGrpSpPr>
          <p:cNvPr id="11269" name="组合 5"/>
          <p:cNvGrpSpPr/>
          <p:nvPr/>
        </p:nvGrpSpPr>
        <p:grpSpPr>
          <a:xfrm>
            <a:off x="797560" y="998220"/>
            <a:ext cx="4936490" cy="5050790"/>
            <a:chOff x="2210540" y="890240"/>
            <a:chExt cx="8257196" cy="2309722"/>
          </a:xfrm>
        </p:grpSpPr>
        <p:sp>
          <p:nvSpPr>
            <p:cNvPr id="23" name="椭圆 22"/>
            <p:cNvSpPr/>
            <p:nvPr/>
          </p:nvSpPr>
          <p:spPr>
            <a:xfrm>
              <a:off x="2210540" y="890240"/>
              <a:ext cx="8257196" cy="230972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11281" name="文本框 8"/>
            <p:cNvSpPr txBox="1"/>
            <p:nvPr/>
          </p:nvSpPr>
          <p:spPr>
            <a:xfrm>
              <a:off x="4128285" y="1599265"/>
              <a:ext cx="309856" cy="583622"/>
            </a:xfrm>
            <a:prstGeom prst="rect">
              <a:avLst/>
            </a:prstGeom>
            <a:noFill/>
            <a:ln w="9525">
              <a:noFill/>
            </a:ln>
          </p:spPr>
          <p:txBody>
            <a:bodyPr wrap="square" anchor="t" anchorCtr="0">
              <a:spAutoFit/>
            </a:bodyPr>
            <a:p>
              <a:endParaRPr lang="zh-CN" altLang="en-US" sz="3200" b="1" dirty="0">
                <a:solidFill>
                  <a:srgbClr val="FFFFFF"/>
                </a:solidFill>
                <a:latin typeface="Arial" panose="020B0604020202020204" pitchFamily="34" charset="0"/>
                <a:ea typeface="Arial" panose="020B0604020202020204" pitchFamily="34" charset="0"/>
              </a:endParaRPr>
            </a:p>
          </p:txBody>
        </p:sp>
        <p:sp>
          <p:nvSpPr>
            <p:cNvPr id="11294" name="矩形 21"/>
            <p:cNvSpPr/>
            <p:nvPr/>
          </p:nvSpPr>
          <p:spPr>
            <a:xfrm>
              <a:off x="3212596" y="1337916"/>
              <a:ext cx="4954895" cy="1414939"/>
            </a:xfrm>
            <a:prstGeom prst="rect">
              <a:avLst/>
            </a:prstGeom>
            <a:noFill/>
            <a:ln w="9525">
              <a:noFill/>
            </a:ln>
          </p:spPr>
          <p:txBody>
            <a:bodyPr anchor="t" anchorCtr="0">
              <a:noAutofit/>
            </a:bodyPr>
            <a:p>
              <a:pPr algn="ctr"/>
              <a:r>
                <a:rPr lang="en-US" altLang="en-US" dirty="0">
                  <a:solidFill>
                    <a:srgbClr val="FFFFFF"/>
                  </a:solidFill>
                  <a:latin typeface="Arial" panose="020B0604020202020204" pitchFamily="34" charset="0"/>
                  <a:ea typeface="Arial" panose="020B0604020202020204" pitchFamily="34" charset="0"/>
                </a:rPr>
                <a:t>Some of the most widely used tools include Microsoft Power BI, Tableau, SAP BusinessObjects, QlikView, and Google Data Studio, each offering different features and capabilities.</a:t>
              </a:r>
              <a:endParaRPr lang="en-US" altLang="en-US" dirty="0">
                <a:solidFill>
                  <a:srgbClr val="FFFFFF"/>
                </a:solidFill>
                <a:latin typeface="Arial" panose="020B0604020202020204" pitchFamily="34" charset="0"/>
                <a:ea typeface="Arial" panose="020B0604020202020204" pitchFamily="34" charset="0"/>
              </a:endParaRPr>
            </a:p>
          </p:txBody>
        </p:sp>
      </p:grpSp>
      <p:pic>
        <p:nvPicPr>
          <p:cNvPr id="10246" name="图片 6"/>
          <p:cNvPicPr>
            <a:picLocks noChangeAspect="1"/>
          </p:cNvPicPr>
          <p:nvPr/>
        </p:nvPicPr>
        <p:blipFill>
          <a:blip r:embed="rId1"/>
          <a:stretch>
            <a:fillRect/>
          </a:stretch>
        </p:blipFill>
        <p:spPr>
          <a:xfrm>
            <a:off x="5972810" y="1585595"/>
            <a:ext cx="4644390" cy="368681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193" name="组合 1"/>
          <p:cNvGrpSpPr/>
          <p:nvPr/>
        </p:nvGrpSpPr>
        <p:grpSpPr>
          <a:xfrm>
            <a:off x="0" y="292100"/>
            <a:ext cx="5836284" cy="596900"/>
            <a:chOff x="0" y="177800"/>
            <a:chExt cx="5835254" cy="596900"/>
          </a:xfrm>
        </p:grpSpPr>
        <p:sp>
          <p:nvSpPr>
            <p:cNvPr id="3" name="矩形 2"/>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4" name="矩形 3"/>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8196" name="文本框 4"/>
            <p:cNvSpPr txBox="1"/>
            <p:nvPr/>
          </p:nvSpPr>
          <p:spPr>
            <a:xfrm>
              <a:off x="870431" y="214630"/>
              <a:ext cx="4964823" cy="521970"/>
            </a:xfrm>
            <a:prstGeom prst="rect">
              <a:avLst/>
            </a:prstGeom>
            <a:noFill/>
            <a:ln w="9525">
              <a:noFill/>
            </a:ln>
          </p:spPr>
          <p:txBody>
            <a:bodyPr wrap="square" anchor="t" anchorCtr="0">
              <a:spAutoFit/>
            </a:bodyPr>
            <a:p>
              <a:r>
                <a:rPr lang="en-US" altLang="zh-CN" sz="2800" b="1" dirty="0">
                  <a:latin typeface="Arial" panose="020B0604020202020204" pitchFamily="34" charset="0"/>
                  <a:ea typeface="Arial" panose="020B0604020202020204" pitchFamily="34" charset="0"/>
                </a:rPr>
                <a:t>Future role of BI</a:t>
              </a:r>
              <a:endParaRPr lang="en-US" altLang="zh-CN" sz="2800" b="1" dirty="0">
                <a:latin typeface="Arial" panose="020B0604020202020204" pitchFamily="34" charset="0"/>
                <a:ea typeface="Arial" panose="020B0604020202020204" pitchFamily="34" charset="0"/>
              </a:endParaRPr>
            </a:p>
          </p:txBody>
        </p:sp>
      </p:grpSp>
      <p:pic>
        <p:nvPicPr>
          <p:cNvPr id="8197" name="图片 5"/>
          <p:cNvPicPr>
            <a:picLocks noChangeAspect="1"/>
          </p:cNvPicPr>
          <p:nvPr/>
        </p:nvPicPr>
        <p:blipFill>
          <a:blip r:embed="rId1"/>
          <a:stretch>
            <a:fillRect/>
          </a:stretch>
        </p:blipFill>
        <p:spPr>
          <a:xfrm>
            <a:off x="0" y="1019175"/>
            <a:ext cx="12191365" cy="2694940"/>
          </a:xfrm>
          <a:prstGeom prst="rect">
            <a:avLst/>
          </a:prstGeom>
          <a:noFill/>
          <a:ln w="9525">
            <a:noFill/>
          </a:ln>
        </p:spPr>
      </p:pic>
      <p:sp>
        <p:nvSpPr>
          <p:cNvPr id="2" name="Text Box 1"/>
          <p:cNvSpPr txBox="1"/>
          <p:nvPr/>
        </p:nvSpPr>
        <p:spPr>
          <a:xfrm>
            <a:off x="669925" y="4072890"/>
            <a:ext cx="10920095" cy="2454910"/>
          </a:xfrm>
          <a:prstGeom prst="rect">
            <a:avLst/>
          </a:prstGeom>
          <a:noFill/>
        </p:spPr>
        <p:txBody>
          <a:bodyPr wrap="square" rtlCol="0">
            <a:noAutofit/>
          </a:bodyPr>
          <a:p>
            <a:r>
              <a:rPr lang="en-US" altLang="en-US" sz="2400"/>
              <a:t>The future of Business Intelligence (BI) will be more strategic, predictive, and accessible. It will evolve from reporting insights to driving business strategy, leveraging advanced analytics and machine learning for forecasting. Self-service BI tools will make data analysis easier, while integration with systems like CRM and ERP will provide a holistic view of performance. BI will help businesses make informed decisions, drive innovation, and stay competitive.</a:t>
            </a:r>
            <a:endParaRPr lang="en-US" altLang="en-US" sz="2400"/>
          </a:p>
          <a:p>
            <a:endParaRPr lang="en-US" altLang="en-US" sz="2400"/>
          </a:p>
          <a:p>
            <a:endParaRPr lang="en-US" altLang="en-US" sz="2400"/>
          </a:p>
          <a:p>
            <a:endParaRPr lang="en-US" altLang="en-US" sz="2400"/>
          </a:p>
          <a:p>
            <a:endParaRPr lang="en-US" altLang="en-US" sz="2400"/>
          </a:p>
          <a:p>
            <a:endParaRPr lang="en-US" altLang="en-US" sz="2400"/>
          </a:p>
          <a:p>
            <a:endParaRPr lang="en-US" altLang="en-US"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8" descr="pexels-polina-kovaleva-5546888"/>
          <p:cNvPicPr>
            <a:picLocks noChangeAspect="1"/>
          </p:cNvPicPr>
          <p:nvPr/>
        </p:nvPicPr>
        <p:blipFill>
          <a:blip r:embed="rId1"/>
          <a:stretch>
            <a:fillRect/>
          </a:stretch>
        </p:blipFill>
        <p:spPr>
          <a:xfrm>
            <a:off x="6783705" y="118745"/>
            <a:ext cx="4575810" cy="6038850"/>
          </a:xfrm>
          <a:prstGeom prst="rect">
            <a:avLst/>
          </a:prstGeom>
        </p:spPr>
      </p:pic>
      <p:sp>
        <p:nvSpPr>
          <p:cNvPr id="10" name="矩形 8"/>
          <p:cNvSpPr/>
          <p:nvPr/>
        </p:nvSpPr>
        <p:spPr>
          <a:xfrm>
            <a:off x="273685" y="255270"/>
            <a:ext cx="6123940" cy="601472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14345" name="文本框 9"/>
          <p:cNvSpPr txBox="1"/>
          <p:nvPr/>
        </p:nvSpPr>
        <p:spPr>
          <a:xfrm>
            <a:off x="274320" y="255270"/>
            <a:ext cx="4145915" cy="1330325"/>
          </a:xfrm>
          <a:prstGeom prst="rect">
            <a:avLst/>
          </a:prstGeom>
          <a:noFill/>
          <a:ln w="9525">
            <a:noFill/>
          </a:ln>
        </p:spPr>
        <p:txBody>
          <a:bodyPr anchor="t" anchorCtr="0">
            <a:noAutofit/>
          </a:bodyPr>
          <a:p>
            <a:r>
              <a:rPr lang="en-US" altLang="zh-CN" sz="3200" b="1" dirty="0">
                <a:solidFill>
                  <a:srgbClr val="FFFFFF"/>
                </a:solidFill>
                <a:latin typeface="Arial" panose="020B0604020202020204" pitchFamily="34" charset="0"/>
                <a:ea typeface="Arial" panose="020B0604020202020204" pitchFamily="34" charset="0"/>
              </a:rPr>
              <a:t>Opportunities</a:t>
            </a:r>
            <a:endParaRPr lang="en-US" altLang="zh-CN" sz="3200" b="1" dirty="0">
              <a:solidFill>
                <a:srgbClr val="FFFFFF"/>
              </a:solidFill>
              <a:latin typeface="Arial" panose="020B0604020202020204" pitchFamily="34" charset="0"/>
              <a:ea typeface="Arial" panose="020B0604020202020204" pitchFamily="34" charset="0"/>
            </a:endParaRPr>
          </a:p>
          <a:p>
            <a:r>
              <a:rPr lang="en-US" altLang="en-US" sz="3200" b="1" dirty="0">
                <a:solidFill>
                  <a:srgbClr val="FFFFFF"/>
                </a:solidFill>
                <a:latin typeface="Arial" panose="020B0604020202020204" pitchFamily="34" charset="0"/>
                <a:ea typeface="Arial" panose="020B0604020202020204" pitchFamily="34" charset="0"/>
              </a:rPr>
              <a:t>Business  </a:t>
            </a:r>
            <a:endParaRPr lang="en-US" altLang="zh-CN" sz="3200" b="1" dirty="0">
              <a:solidFill>
                <a:srgbClr val="FFFFFF"/>
              </a:solidFill>
              <a:latin typeface="Arial" panose="020B0604020202020204" pitchFamily="34" charset="0"/>
              <a:ea typeface="Arial" panose="020B0604020202020204" pitchFamily="34" charset="0"/>
            </a:endParaRPr>
          </a:p>
        </p:txBody>
      </p:sp>
      <p:sp>
        <p:nvSpPr>
          <p:cNvPr id="12" name="矩形 11"/>
          <p:cNvSpPr/>
          <p:nvPr/>
        </p:nvSpPr>
        <p:spPr>
          <a:xfrm>
            <a:off x="274320" y="1810385"/>
            <a:ext cx="6123940" cy="445897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11" name="文本框 9"/>
          <p:cNvSpPr txBox="1"/>
          <p:nvPr/>
        </p:nvSpPr>
        <p:spPr>
          <a:xfrm>
            <a:off x="274320" y="1878965"/>
            <a:ext cx="6123305" cy="4390390"/>
          </a:xfrm>
          <a:prstGeom prst="rect">
            <a:avLst/>
          </a:prstGeom>
          <a:noFill/>
          <a:ln w="9525">
            <a:noFill/>
          </a:ln>
        </p:spPr>
        <p:txBody>
          <a:bodyPr anchor="t" anchorCtr="0">
            <a:noAutofit/>
          </a:bodyPr>
          <a:p>
            <a:r>
              <a:rPr lang="en-US" altLang="en-US" sz="1400" b="1" dirty="0">
                <a:solidFill>
                  <a:srgbClr val="FFFFFF"/>
                </a:solidFill>
                <a:latin typeface="Arial" panose="020B0604020202020204" pitchFamily="34" charset="0"/>
                <a:ea typeface="Arial" panose="020B0604020202020204" pitchFamily="34" charset="0"/>
              </a:rPr>
              <a:t>1. </a:t>
            </a:r>
            <a:r>
              <a:rPr lang="en-US" altLang="en-US" sz="1600" b="1" dirty="0">
                <a:solidFill>
                  <a:srgbClr val="FFFFFF"/>
                </a:solidFill>
                <a:latin typeface="+mn-ea"/>
                <a:ea typeface="Arial" panose="020B0604020202020204" pitchFamily="34" charset="0"/>
                <a:cs typeface="+mn-ea"/>
              </a:rPr>
              <a:t>Competitive Advantage: Companies that leverage BI can stay ahead of competitors by identifying emerging trends and optimizing business strategies.</a:t>
            </a:r>
            <a:endParaRPr lang="en-US" altLang="en-US" sz="1600" b="1" dirty="0">
              <a:solidFill>
                <a:srgbClr val="FFFFFF"/>
              </a:solidFill>
              <a:latin typeface="+mn-ea"/>
              <a:ea typeface="Arial" panose="020B0604020202020204" pitchFamily="34" charset="0"/>
              <a:cs typeface="+mn-ea"/>
            </a:endParaRPr>
          </a:p>
          <a:p>
            <a:endParaRPr lang="en-US" altLang="en-US" sz="1600" b="1" dirty="0">
              <a:solidFill>
                <a:srgbClr val="FFFFFF"/>
              </a:solidFill>
              <a:latin typeface="+mn-ea"/>
              <a:ea typeface="Arial" panose="020B0604020202020204" pitchFamily="34" charset="0"/>
              <a:cs typeface="+mn-ea"/>
            </a:endParaRPr>
          </a:p>
          <a:p>
            <a:r>
              <a:rPr lang="en-US" altLang="en-US" sz="1600" b="1" dirty="0">
                <a:solidFill>
                  <a:srgbClr val="FFFFFF"/>
                </a:solidFill>
                <a:latin typeface="+mn-ea"/>
                <a:ea typeface="Arial" panose="020B0604020202020204" pitchFamily="34" charset="0"/>
                <a:cs typeface="+mn-ea"/>
              </a:rPr>
              <a:t>2. Operational Efficiency: BI enables automation of repetitive tasks, reducing costs and improving productivity.</a:t>
            </a:r>
            <a:endParaRPr lang="en-US" altLang="en-US" sz="1600" b="1" dirty="0">
              <a:solidFill>
                <a:srgbClr val="FFFFFF"/>
              </a:solidFill>
              <a:latin typeface="+mn-ea"/>
              <a:ea typeface="Arial" panose="020B0604020202020204" pitchFamily="34" charset="0"/>
              <a:cs typeface="+mn-ea"/>
            </a:endParaRPr>
          </a:p>
          <a:p>
            <a:endParaRPr lang="en-US" altLang="en-US" sz="1600" b="1" dirty="0">
              <a:solidFill>
                <a:srgbClr val="FFFFFF"/>
              </a:solidFill>
              <a:latin typeface="+mn-ea"/>
              <a:ea typeface="Arial" panose="020B0604020202020204" pitchFamily="34" charset="0"/>
              <a:cs typeface="+mn-ea"/>
            </a:endParaRPr>
          </a:p>
          <a:p>
            <a:r>
              <a:rPr lang="en-US" altLang="en-US" sz="1600" b="1" dirty="0">
                <a:solidFill>
                  <a:srgbClr val="FFFFFF"/>
                </a:solidFill>
                <a:latin typeface="+mn-ea"/>
                <a:ea typeface="Arial" panose="020B0604020202020204" pitchFamily="34" charset="0"/>
                <a:cs typeface="+mn-ea"/>
              </a:rPr>
              <a:t>3. Customer Insights: Businesses can analyze customer preferences, predict buying behavior, and personalize marketing efforts to improve customer satisfaction.</a:t>
            </a:r>
            <a:endParaRPr lang="en-US" altLang="en-US" sz="1600" b="1" dirty="0">
              <a:solidFill>
                <a:srgbClr val="FFFFFF"/>
              </a:solidFill>
              <a:latin typeface="+mn-ea"/>
              <a:ea typeface="Arial" panose="020B0604020202020204" pitchFamily="34" charset="0"/>
              <a:cs typeface="+mn-ea"/>
            </a:endParaRPr>
          </a:p>
          <a:p>
            <a:endParaRPr lang="en-US" altLang="en-US" sz="1600" b="1" dirty="0">
              <a:solidFill>
                <a:srgbClr val="FFFFFF"/>
              </a:solidFill>
              <a:latin typeface="+mn-ea"/>
              <a:ea typeface="Arial" panose="020B0604020202020204" pitchFamily="34" charset="0"/>
              <a:cs typeface="+mn-ea"/>
            </a:endParaRPr>
          </a:p>
          <a:p>
            <a:r>
              <a:rPr lang="en-US" altLang="en-US" sz="1600" b="1" dirty="0">
                <a:solidFill>
                  <a:srgbClr val="FFFFFF"/>
                </a:solidFill>
                <a:latin typeface="+mn-ea"/>
                <a:ea typeface="Arial" panose="020B0604020202020204" pitchFamily="34" charset="0"/>
                <a:cs typeface="+mn-ea"/>
              </a:rPr>
              <a:t>4. AI and Automation: The integration of AI and machine learning into BI tools enhances decision-making by providing faster and more accurate insights.</a:t>
            </a:r>
            <a:endParaRPr lang="en-US" altLang="en-US" sz="1600" b="1" dirty="0">
              <a:solidFill>
                <a:srgbClr val="FFFFFF"/>
              </a:solidFill>
              <a:latin typeface="+mn-ea"/>
              <a:ea typeface="Arial" panose="020B0604020202020204" pitchFamily="34" charset="0"/>
              <a:cs typeface="+mn-ea"/>
            </a:endParaRPr>
          </a:p>
          <a:p>
            <a:endParaRPr lang="en-US" altLang="en-US" sz="1600" b="1" dirty="0">
              <a:solidFill>
                <a:srgbClr val="FFFFFF"/>
              </a:solidFill>
              <a:latin typeface="+mn-ea"/>
              <a:ea typeface="Arial" panose="020B0604020202020204" pitchFamily="34" charset="0"/>
              <a:cs typeface="+mn-ea"/>
            </a:endParaRPr>
          </a:p>
          <a:p>
            <a:r>
              <a:rPr lang="en-US" altLang="en-US" sz="1600" b="1" dirty="0">
                <a:solidFill>
                  <a:srgbClr val="FFFFFF"/>
                </a:solidFill>
                <a:latin typeface="+mn-ea"/>
                <a:ea typeface="Arial" panose="020B0604020202020204" pitchFamily="34" charset="0"/>
                <a:cs typeface="+mn-ea"/>
              </a:rPr>
              <a:t>5. Skill Development: Working with BI tools and techniques can enhance analytical and problem-solving skills.</a:t>
            </a:r>
            <a:endParaRPr lang="en-US" altLang="en-US" sz="1600" b="1" dirty="0">
              <a:solidFill>
                <a:srgbClr val="FFFFFF"/>
              </a:solidFill>
              <a:latin typeface="+mn-ea"/>
              <a:ea typeface="Arial" panose="020B0604020202020204" pitchFamily="34" charset="0"/>
              <a:cs typeface="+mn-ea"/>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5918</Words>
  <Application>WPS Presentation</Application>
  <PresentationFormat>宽屏</PresentationFormat>
  <Paragraphs>166</Paragraphs>
  <Slides>14</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Arial</vt:lpstr>
      <vt:lpstr>SimSun</vt:lpstr>
      <vt:lpstr>Wingdings</vt:lpstr>
      <vt:lpstr>Calibri</vt:lpstr>
      <vt:lpstr>Microsoft YaHei</vt:lpstr>
      <vt:lpstr>Arial Unicode MS</vt:lpstr>
      <vt:lpstr>Arial Narrow</vt:lpstr>
      <vt:lpstr>Arial Black</vt:lpstr>
      <vt:lpstr>Calibri Light</vt:lpstr>
      <vt:lpstr>Office 主题</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ZhuLong</dc:creator>
  <cp:lastModifiedBy>Saugat Wagle</cp:lastModifiedBy>
  <cp:revision>41</cp:revision>
  <dcterms:created xsi:type="dcterms:W3CDTF">2016-01-14T13:04:00Z</dcterms:created>
  <dcterms:modified xsi:type="dcterms:W3CDTF">2025-03-17T13:47:53Z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1033-12.2.0.20323</vt:lpwstr>
  </property>
  <property fmtid="{D5CDD505-2E9C-101B-9397-08002B2CF9AE}" pid="3" name="ICV">
    <vt:lpwstr>C3BA128852884C18BA35A29C0E16A2D1</vt:lpwstr>
  </property>
</Properties>
</file>